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6"/>
  </p:notesMasterIdLst>
  <p:handoutMasterIdLst>
    <p:handoutMasterId r:id="rId27"/>
  </p:handoutMasterIdLst>
  <p:sldIdLst>
    <p:sldId id="272" r:id="rId3"/>
    <p:sldId id="274" r:id="rId4"/>
    <p:sldId id="270" r:id="rId5"/>
    <p:sldId id="265" r:id="rId6"/>
    <p:sldId id="266" r:id="rId7"/>
    <p:sldId id="268" r:id="rId8"/>
    <p:sldId id="286" r:id="rId9"/>
    <p:sldId id="287" r:id="rId10"/>
    <p:sldId id="289" r:id="rId11"/>
    <p:sldId id="282" r:id="rId12"/>
    <p:sldId id="285" r:id="rId13"/>
    <p:sldId id="283" r:id="rId14"/>
    <p:sldId id="271" r:id="rId15"/>
    <p:sldId id="277" r:id="rId16"/>
    <p:sldId id="278" r:id="rId17"/>
    <p:sldId id="279" r:id="rId18"/>
    <p:sldId id="264" r:id="rId19"/>
    <p:sldId id="275" r:id="rId20"/>
    <p:sldId id="276" r:id="rId21"/>
    <p:sldId id="280" r:id="rId22"/>
    <p:sldId id="284" r:id="rId23"/>
    <p:sldId id="281" r:id="rId24"/>
    <p:sldId id="28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AF6E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autoAdjust="0"/>
  </p:normalViewPr>
  <p:slideViewPr>
    <p:cSldViewPr snapToGrid="0">
      <p:cViewPr varScale="1">
        <p:scale>
          <a:sx n="83" d="100"/>
          <a:sy n="83" d="100"/>
        </p:scale>
        <p:origin x="-108" y="-21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94" d="100"/>
          <a:sy n="94" d="100"/>
        </p:scale>
        <p:origin x="1932" y="10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pPr/>
              <a:t>11/19/2014</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pPr/>
              <a:t>‹Nº›</a:t>
            </a:fld>
            <a:endParaRPr/>
          </a:p>
        </p:txBody>
      </p:sp>
    </p:spTree>
    <p:extLst>
      <p:ext uri="{BB962C8B-B14F-4D97-AF65-F5344CB8AC3E}">
        <p14:creationId xmlns=""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pPr/>
              <a:t>11/19/2014</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pPr/>
              <a:t>‹Nº›</a:t>
            </a:fld>
            <a:endParaRPr/>
          </a:p>
        </p:txBody>
      </p:sp>
    </p:spTree>
    <p:extLst>
      <p:ext uri="{BB962C8B-B14F-4D97-AF65-F5344CB8AC3E}">
        <p14:creationId xmlns=""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grpSp>
        <p:nvGrpSpPr>
          <p:cNvPr id="6" name="Group 5"/>
          <p:cNvGrpSpPr/>
          <p:nvPr/>
        </p:nvGrpSpPr>
        <p:grpSpPr>
          <a:xfrm>
            <a:off x="0" y="0"/>
            <a:ext cx="12188825" cy="713232"/>
            <a:chOff x="0" y="0"/>
            <a:chExt cx="12188825" cy="713232"/>
          </a:xfrm>
        </p:grpSpPr>
        <p:sp>
          <p:nvSpPr>
            <p:cNvPr id="7" name="Rectangle 6"/>
            <p:cNvSpPr/>
            <p:nvPr/>
          </p:nvSpPr>
          <p:spPr>
            <a:xfrm flipV="1">
              <a:off x="0" y="73152"/>
              <a:ext cx="12188825" cy="64008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1" name="Group 10"/>
          <p:cNvGrpSpPr/>
          <p:nvPr/>
        </p:nvGrpSpPr>
        <p:grpSpPr>
          <a:xfrm>
            <a:off x="0" y="0"/>
            <a:ext cx="713232" cy="6858000"/>
            <a:chOff x="0" y="0"/>
            <a:chExt cx="713232" cy="6858000"/>
          </a:xfrm>
        </p:grpSpPr>
        <p:sp>
          <p:nvSpPr>
            <p:cNvPr id="12" name="Rectangle 11"/>
            <p:cNvSpPr/>
            <p:nvPr/>
          </p:nvSpPr>
          <p:spPr>
            <a:xfrm flipH="1">
              <a:off x="73152" y="0"/>
              <a:ext cx="640080"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flipH="1">
              <a:off x="0" y="0"/>
              <a:ext cx="202718"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4" name="Group 13"/>
          <p:cNvGrpSpPr/>
          <p:nvPr/>
        </p:nvGrpSpPr>
        <p:grpSpPr>
          <a:xfrm>
            <a:off x="11476762" y="0"/>
            <a:ext cx="746886" cy="6858000"/>
            <a:chOff x="11476762" y="0"/>
            <a:chExt cx="746886" cy="6858000"/>
          </a:xfrm>
        </p:grpSpPr>
        <p:sp>
          <p:nvSpPr>
            <p:cNvPr id="15" name="Rectangle 14"/>
            <p:cNvSpPr/>
            <p:nvPr/>
          </p:nvSpPr>
          <p:spPr>
            <a:xfrm flipH="1">
              <a:off x="11476762" y="0"/>
              <a:ext cx="640080"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p:nvSpPr>
          <p:spPr>
            <a:xfrm flipH="1">
              <a:off x="12020930" y="0"/>
              <a:ext cx="202718"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7" name="Group 16"/>
          <p:cNvGrpSpPr/>
          <p:nvPr/>
        </p:nvGrpSpPr>
        <p:grpSpPr>
          <a:xfrm flipV="1">
            <a:off x="0" y="6144768"/>
            <a:ext cx="12188825" cy="713232"/>
            <a:chOff x="0" y="0"/>
            <a:chExt cx="12188825" cy="713232"/>
          </a:xfrm>
        </p:grpSpPr>
        <p:sp>
          <p:nvSpPr>
            <p:cNvPr id="18" name="Rectangle 17"/>
            <p:cNvSpPr/>
            <p:nvPr/>
          </p:nvSpPr>
          <p:spPr>
            <a:xfrm flipV="1">
              <a:off x="0" y="73152"/>
              <a:ext cx="12188825" cy="64008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Rectangle 18"/>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295400" y="1188720"/>
            <a:ext cx="9601200" cy="2514600"/>
          </a:xfrm>
        </p:spPr>
        <p:txBody>
          <a:bodyPr anchor="b">
            <a:noAutofit/>
          </a:bodyPr>
          <a:lstStyle>
            <a:lvl1pPr algn="ctr">
              <a:defRPr sz="6000"/>
            </a:lvl1pPr>
          </a:lstStyle>
          <a:p>
            <a:r>
              <a:rPr lang="es-ES" smtClean="0"/>
              <a:t>Haga clic para modificar el estilo de título del patrón</a:t>
            </a:r>
            <a:endParaRPr/>
          </a:p>
        </p:txBody>
      </p:sp>
      <p:sp>
        <p:nvSpPr>
          <p:cNvPr id="3" name="Subtitle 2"/>
          <p:cNvSpPr>
            <a:spLocks noGrp="1"/>
          </p:cNvSpPr>
          <p:nvPr>
            <p:ph type="subTitle" idx="1"/>
          </p:nvPr>
        </p:nvSpPr>
        <p:spPr>
          <a:xfrm>
            <a:off x="1295400" y="3749040"/>
            <a:ext cx="96012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a:p>
        </p:txBody>
      </p:sp>
    </p:spTree>
    <p:extLst>
      <p:ext uri="{BB962C8B-B14F-4D97-AF65-F5344CB8AC3E}">
        <p14:creationId xmlns="" xmlns:p14="http://schemas.microsoft.com/office/powerpoint/2010/main" val="33828820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pPr/>
              <a:t>11/19/2014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333857220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s-ES" smtClean="0"/>
              <a:t>Haga clic para modificar el estilo de título del patrón</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pPr/>
              <a:t>11/19/2014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275155822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10"/>
          </p:nvPr>
        </p:nvSpPr>
        <p:spPr/>
        <p:txBody>
          <a:bodyPr/>
          <a:lstStyle/>
          <a:p>
            <a:fld id="{9E583DDF-CA54-461A-A486-592D2374C532}" type="datetimeFigureOut">
              <a:rPr lang="en-US"/>
              <a:pPr/>
              <a:t>11/19/2014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41593422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grpSp>
        <p:nvGrpSpPr>
          <p:cNvPr id="8" name="Group 7"/>
          <p:cNvGrpSpPr/>
          <p:nvPr/>
        </p:nvGrpSpPr>
        <p:grpSpPr>
          <a:xfrm flipV="1">
            <a:off x="0" y="6309360"/>
            <a:ext cx="12188825" cy="548640"/>
            <a:chOff x="0" y="0"/>
            <a:chExt cx="12188825" cy="713232"/>
          </a:xfrm>
        </p:grpSpPr>
        <p:sp>
          <p:nvSpPr>
            <p:cNvPr id="9" name="Rectangle 8"/>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1" name="Group 10"/>
          <p:cNvGrpSpPr/>
          <p:nvPr/>
        </p:nvGrpSpPr>
        <p:grpSpPr>
          <a:xfrm>
            <a:off x="16736" y="0"/>
            <a:ext cx="12188825" cy="548640"/>
            <a:chOff x="0" y="0"/>
            <a:chExt cx="12188825" cy="713232"/>
          </a:xfrm>
        </p:grpSpPr>
        <p:sp>
          <p:nvSpPr>
            <p:cNvPr id="12" name="Rectangle 11"/>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p:txBody>
          <a:bodyPr/>
          <a:lstStyle/>
          <a:p>
            <a:fld id="{9E583DDF-CA54-461A-A486-592D2374C532}" type="datetimeFigureOut">
              <a:rPr lang="en-US"/>
              <a:pPr/>
              <a:t>11/19/2014</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
        <p:nvSpPr>
          <p:cNvPr id="2" name="Title 1"/>
          <p:cNvSpPr>
            <a:spLocks noGrp="1"/>
          </p:cNvSpPr>
          <p:nvPr>
            <p:ph type="title"/>
          </p:nvPr>
        </p:nvSpPr>
        <p:spPr>
          <a:xfrm>
            <a:off x="1295400" y="1188720"/>
            <a:ext cx="9601200" cy="2514600"/>
          </a:xfrm>
        </p:spPr>
        <p:txBody>
          <a:bodyPr anchor="b">
            <a:normAutofit/>
          </a:bodyPr>
          <a:lstStyle>
            <a:lvl1pPr algn="ctr">
              <a:defRPr sz="5400" b="0">
                <a:solidFill>
                  <a:schemeClr val="tx1">
                    <a:lumMod val="75000"/>
                  </a:schemeClr>
                </a:solidFill>
              </a:defRPr>
            </a:lvl1pPr>
          </a:lstStyle>
          <a:p>
            <a:r>
              <a:rPr lang="es-ES" smtClean="0"/>
              <a:t>Haga clic para modificar el estilo de título del patrón</a:t>
            </a:r>
            <a:endParaRPr/>
          </a:p>
        </p:txBody>
      </p:sp>
      <p:sp>
        <p:nvSpPr>
          <p:cNvPr id="3" name="Text Placeholder 2"/>
          <p:cNvSpPr>
            <a:spLocks noGrp="1"/>
          </p:cNvSpPr>
          <p:nvPr>
            <p:ph type="body" idx="1"/>
          </p:nvPr>
        </p:nvSpPr>
        <p:spPr>
          <a:xfrm>
            <a:off x="1295400" y="3749040"/>
            <a:ext cx="9601200" cy="914400"/>
          </a:xfrm>
        </p:spPr>
        <p:txBody>
          <a:bodyPr anchor="t"/>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Tree>
    <p:extLst>
      <p:ext uri="{BB962C8B-B14F-4D97-AF65-F5344CB8AC3E}">
        <p14:creationId xmlns="" xmlns:p14="http://schemas.microsoft.com/office/powerpoint/2010/main" val="27158437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Content Placeholder 2"/>
          <p:cNvSpPr>
            <a:spLocks noGrp="1"/>
          </p:cNvSpPr>
          <p:nvPr>
            <p:ph sz="half" idx="1"/>
          </p:nvPr>
        </p:nvSpPr>
        <p:spPr>
          <a:xfrm>
            <a:off x="1341120" y="1673352"/>
            <a:ext cx="4572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Content Placeholder 3"/>
          <p:cNvSpPr>
            <a:spLocks noGrp="1"/>
          </p:cNvSpPr>
          <p:nvPr>
            <p:ph sz="half" idx="2"/>
          </p:nvPr>
        </p:nvSpPr>
        <p:spPr>
          <a:xfrm>
            <a:off x="6278880" y="1673352"/>
            <a:ext cx="4572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Date Placeholder 4"/>
          <p:cNvSpPr>
            <a:spLocks noGrp="1"/>
          </p:cNvSpPr>
          <p:nvPr>
            <p:ph type="dt" sz="half" idx="10"/>
          </p:nvPr>
        </p:nvSpPr>
        <p:spPr/>
        <p:txBody>
          <a:bodyPr/>
          <a:lstStyle/>
          <a:p>
            <a:fld id="{0A879FD0-C37A-4F50-8F3B-5FA0D9D0B42F}" type="datetimeFigureOut">
              <a:rPr lang="en-US"/>
              <a:pPr/>
              <a:t>11/19/2014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D06EF73-9DB8-4763-865F-2F88181A4732}" type="slidenum">
              <a:rPr/>
              <a:pPr/>
              <a:t>‹Nº›</a:t>
            </a:fld>
            <a:endParaRPr/>
          </a:p>
        </p:txBody>
      </p:sp>
    </p:spTree>
    <p:extLst>
      <p:ext uri="{BB962C8B-B14F-4D97-AF65-F5344CB8AC3E}">
        <p14:creationId xmlns="" xmlns:p14="http://schemas.microsoft.com/office/powerpoint/2010/main" val="29230561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600200"/>
            <a:ext cx="4572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341120" y="2441448"/>
            <a:ext cx="4572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5" name="Text Placeholder 4"/>
          <p:cNvSpPr>
            <a:spLocks noGrp="1"/>
          </p:cNvSpPr>
          <p:nvPr>
            <p:ph type="body" sz="quarter" idx="3"/>
          </p:nvPr>
        </p:nvSpPr>
        <p:spPr>
          <a:xfrm>
            <a:off x="6278880" y="1600200"/>
            <a:ext cx="4572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78880" y="2441448"/>
            <a:ext cx="4572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7" name="Date Placeholder 6"/>
          <p:cNvSpPr>
            <a:spLocks noGrp="1"/>
          </p:cNvSpPr>
          <p:nvPr>
            <p:ph type="dt" sz="half" idx="10"/>
          </p:nvPr>
        </p:nvSpPr>
        <p:spPr/>
        <p:txBody>
          <a:bodyPr/>
          <a:lstStyle/>
          <a:p>
            <a:fld id="{9E583DDF-CA54-461A-A486-592D2374C532}" type="datetimeFigureOut">
              <a:rPr lang="en-US"/>
              <a:pPr/>
              <a:t>11/19/2014</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40570808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a:p>
        </p:txBody>
      </p:sp>
      <p:sp>
        <p:nvSpPr>
          <p:cNvPr id="3" name="Date Placeholder 2"/>
          <p:cNvSpPr>
            <a:spLocks noGrp="1"/>
          </p:cNvSpPr>
          <p:nvPr>
            <p:ph type="dt" sz="half" idx="10"/>
          </p:nvPr>
        </p:nvSpPr>
        <p:spPr/>
        <p:txBody>
          <a:bodyPr/>
          <a:lstStyle/>
          <a:p>
            <a:fld id="{9E583DDF-CA54-461A-A486-592D2374C532}" type="datetimeFigureOut">
              <a:rPr lang="en-US"/>
              <a:pPr/>
              <a:t>11/19/2014</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8420110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583DDF-CA54-461A-A486-592D2374C532}" type="datetimeFigureOut">
              <a:rPr lang="en-US"/>
              <a:pPr/>
              <a:t>11/19/2014</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25590039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grpSp>
        <p:nvGrpSpPr>
          <p:cNvPr id="8" name="Group 7"/>
          <p:cNvGrpSpPr/>
          <p:nvPr/>
        </p:nvGrpSpPr>
        <p:grpSpPr>
          <a:xfrm>
            <a:off x="0" y="0"/>
            <a:ext cx="12188825" cy="548640"/>
            <a:chOff x="0" y="0"/>
            <a:chExt cx="12188825" cy="713232"/>
          </a:xfrm>
        </p:grpSpPr>
        <p:sp>
          <p:nvSpPr>
            <p:cNvPr id="9" name="Rectangle 8"/>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8138160" y="1828800"/>
            <a:ext cx="3657600" cy="2286000"/>
          </a:xfrm>
        </p:spPr>
        <p:txBody>
          <a:bodyPr anchor="b">
            <a:normAutofit/>
          </a:bodyPr>
          <a:lstStyle>
            <a:lvl1pPr>
              <a:defRPr sz="3400" b="0"/>
            </a:lvl1pPr>
          </a:lstStyle>
          <a:p>
            <a:r>
              <a:rPr lang="es-ES" smtClean="0"/>
              <a:t>Haga clic para modificar el estilo de título del patrón</a:t>
            </a:r>
            <a:endParaRPr/>
          </a:p>
        </p:txBody>
      </p:sp>
      <p:sp>
        <p:nvSpPr>
          <p:cNvPr id="3" name="Content Placeholder 2"/>
          <p:cNvSpPr>
            <a:spLocks noGrp="1"/>
          </p:cNvSpPr>
          <p:nvPr>
            <p:ph idx="1"/>
          </p:nvPr>
        </p:nvSpPr>
        <p:spPr>
          <a:xfrm>
            <a:off x="548640" y="1005840"/>
            <a:ext cx="722376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Text Placeholder 3"/>
          <p:cNvSpPr>
            <a:spLocks noGrp="1"/>
          </p:cNvSpPr>
          <p:nvPr>
            <p:ph type="body" sz="half" idx="2"/>
          </p:nvPr>
        </p:nvSpPr>
        <p:spPr>
          <a:xfrm>
            <a:off x="8138160" y="4206240"/>
            <a:ext cx="36576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pPr/>
              <a:t>11/19/2014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 xmlns:p14="http://schemas.microsoft.com/office/powerpoint/2010/main" val="14359466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138160" y="1828800"/>
            <a:ext cx="3657600" cy="2286000"/>
          </a:xfrm>
        </p:spPr>
        <p:txBody>
          <a:bodyPr anchor="b">
            <a:normAutofit/>
          </a:bodyPr>
          <a:lstStyle>
            <a:lvl1pPr>
              <a:defRPr sz="3400" b="0"/>
            </a:lvl1pPr>
          </a:lstStyle>
          <a:p>
            <a:r>
              <a:rPr lang="es-ES" smtClean="0"/>
              <a:t>Haga clic para modificar el estilo de título del patrón</a:t>
            </a:r>
            <a:endParaRPr/>
          </a:p>
        </p:txBody>
      </p:sp>
      <p:sp>
        <p:nvSpPr>
          <p:cNvPr id="3" name="Picture Placeholder 2"/>
          <p:cNvSpPr>
            <a:spLocks noGrp="1"/>
          </p:cNvSpPr>
          <p:nvPr>
            <p:ph type="pic" idx="1"/>
          </p:nvPr>
        </p:nvSpPr>
        <p:spPr>
          <a:xfrm>
            <a:off x="548640" y="548640"/>
            <a:ext cx="6675120" cy="5760720"/>
          </a:xfrm>
          <a:noFill/>
        </p:spPr>
        <p:txBody>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a:p>
        </p:txBody>
      </p:sp>
      <p:sp>
        <p:nvSpPr>
          <p:cNvPr id="4" name="Text Placeholder 3"/>
          <p:cNvSpPr>
            <a:spLocks noGrp="1"/>
          </p:cNvSpPr>
          <p:nvPr>
            <p:ph type="body" sz="half" idx="2"/>
          </p:nvPr>
        </p:nvSpPr>
        <p:spPr>
          <a:xfrm>
            <a:off x="8138160" y="4206240"/>
            <a:ext cx="36576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9E583DDF-CA54-461A-A486-592D2374C532}" type="datetimeFigureOut">
              <a:rPr lang="en-US"/>
              <a:pPr/>
              <a:t>11/19/2014</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pPr/>
              <a:t>‹Nº›</a:t>
            </a:fld>
            <a:endParaRPr/>
          </a:p>
        </p:txBody>
      </p:sp>
      <p:grpSp>
        <p:nvGrpSpPr>
          <p:cNvPr id="8" name="Group 7"/>
          <p:cNvGrpSpPr/>
          <p:nvPr/>
        </p:nvGrpSpPr>
        <p:grpSpPr>
          <a:xfrm>
            <a:off x="0" y="0"/>
            <a:ext cx="7772400" cy="548640"/>
            <a:chOff x="0" y="0"/>
            <a:chExt cx="12188825" cy="713232"/>
          </a:xfrm>
        </p:grpSpPr>
        <p:sp>
          <p:nvSpPr>
            <p:cNvPr id="9" name="Rectangle 8"/>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1" name="Group 10"/>
          <p:cNvGrpSpPr/>
          <p:nvPr/>
        </p:nvGrpSpPr>
        <p:grpSpPr>
          <a:xfrm flipV="1">
            <a:off x="0" y="6309360"/>
            <a:ext cx="7772400" cy="548640"/>
            <a:chOff x="0" y="0"/>
            <a:chExt cx="12188825" cy="713232"/>
          </a:xfrm>
        </p:grpSpPr>
        <p:sp>
          <p:nvSpPr>
            <p:cNvPr id="12" name="Rectangle 11"/>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4" name="Group 13"/>
          <p:cNvGrpSpPr/>
          <p:nvPr/>
        </p:nvGrpSpPr>
        <p:grpSpPr>
          <a:xfrm rot="5400000" flipV="1">
            <a:off x="-3154680" y="3154680"/>
            <a:ext cx="6858000" cy="548640"/>
            <a:chOff x="0" y="0"/>
            <a:chExt cx="12188825" cy="713232"/>
          </a:xfrm>
        </p:grpSpPr>
        <p:sp>
          <p:nvSpPr>
            <p:cNvPr id="15" name="Rectangle 14"/>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7" name="Group 16"/>
          <p:cNvGrpSpPr/>
          <p:nvPr/>
        </p:nvGrpSpPr>
        <p:grpSpPr>
          <a:xfrm rot="16200000" flipH="1" flipV="1">
            <a:off x="4069079" y="3154681"/>
            <a:ext cx="6858000" cy="548640"/>
            <a:chOff x="0" y="0"/>
            <a:chExt cx="12188825" cy="713232"/>
          </a:xfrm>
        </p:grpSpPr>
        <p:sp>
          <p:nvSpPr>
            <p:cNvPr id="18" name="Rectangle 17"/>
            <p:cNvSpPr/>
            <p:nvPr/>
          </p:nvSpPr>
          <p:spPr>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Rectangle 18"/>
            <p:cNvSpPr/>
            <p:nvPr/>
          </p:nvSpPr>
          <p:spPr>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extLst>
      <p:ext uri="{BB962C8B-B14F-4D97-AF65-F5344CB8AC3E}">
        <p14:creationId xmlns="" xmlns:p14="http://schemas.microsoft.com/office/powerpoint/2010/main" val="13717346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F6E2"/>
        </a:solidFill>
        <a:effectLst/>
      </p:bgPr>
    </p:bg>
    <p:spTree>
      <p:nvGrpSpPr>
        <p:cNvPr id="1" name=""/>
        <p:cNvGrpSpPr/>
        <p:nvPr/>
      </p:nvGrpSpPr>
      <p:grpSpPr>
        <a:xfrm>
          <a:off x="0" y="0"/>
          <a:ext cx="0" cy="0"/>
          <a:chOff x="0" y="0"/>
          <a:chExt cx="0" cy="0"/>
        </a:xfrm>
      </p:grpSpPr>
      <p:grpSp>
        <p:nvGrpSpPr>
          <p:cNvPr id="8" name="Group 7"/>
          <p:cNvGrpSpPr/>
          <p:nvPr/>
        </p:nvGrpSpPr>
        <p:grpSpPr bwMode="auto">
          <a:xfrm flipV="1">
            <a:off x="0" y="6309360"/>
            <a:ext cx="12188825" cy="548640"/>
            <a:chOff x="0" y="0"/>
            <a:chExt cx="12188825" cy="713232"/>
          </a:xfrm>
        </p:grpSpPr>
        <p:sp>
          <p:nvSpPr>
            <p:cNvPr id="9" name="Rectangle 8"/>
            <p:cNvSpPr/>
            <p:nvPr/>
          </p:nvSpPr>
          <p:spPr bwMode="auto">
            <a:xfrm flipV="1">
              <a:off x="0" y="59436"/>
              <a:ext cx="12188825" cy="653796"/>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bwMode="auto">
            <a:xfrm flipV="1">
              <a:off x="0" y="0"/>
              <a:ext cx="12188825" cy="20116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341120" y="438912"/>
            <a:ext cx="9509760" cy="1088136"/>
          </a:xfrm>
          <a:prstGeom prst="rect">
            <a:avLst/>
          </a:prstGeom>
        </p:spPr>
        <p:txBody>
          <a:bodyPr vert="horz" lIns="91440" tIns="45720" rIns="91440" bIns="45720" rtlCol="0" anchor="b">
            <a:normAutofit/>
          </a:bodyPr>
          <a:lstStyle/>
          <a:p>
            <a:r>
              <a:rPr lang="es-ES" smtClean="0"/>
              <a:t>Haga clic para modificar el estilo de título del patrón</a:t>
            </a:r>
            <a:endParaRPr/>
          </a:p>
        </p:txBody>
      </p:sp>
      <p:sp>
        <p:nvSpPr>
          <p:cNvPr id="3" name="Text Placeholder 2"/>
          <p:cNvSpPr>
            <a:spLocks noGrp="1"/>
          </p:cNvSpPr>
          <p:nvPr>
            <p:ph type="body" idx="1"/>
          </p:nvPr>
        </p:nvSpPr>
        <p:spPr>
          <a:xfrm>
            <a:off x="1341120" y="1673352"/>
            <a:ext cx="9509760" cy="43434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a:p>
        </p:txBody>
      </p:sp>
      <p:sp>
        <p:nvSpPr>
          <p:cNvPr id="4" name="Date Placeholder 3"/>
          <p:cNvSpPr>
            <a:spLocks noGrp="1"/>
          </p:cNvSpPr>
          <p:nvPr>
            <p:ph type="dt" sz="half" idx="2"/>
          </p:nvPr>
        </p:nvSpPr>
        <p:spPr>
          <a:xfrm>
            <a:off x="8875776" y="6391656"/>
            <a:ext cx="960120" cy="237744"/>
          </a:xfrm>
          <a:prstGeom prst="rect">
            <a:avLst/>
          </a:prstGeom>
        </p:spPr>
        <p:txBody>
          <a:bodyPr vert="horz" lIns="91440" tIns="45720" rIns="91440" bIns="45720" rtlCol="0" anchor="ctr"/>
          <a:lstStyle>
            <a:lvl1pPr algn="r">
              <a:defRPr sz="800">
                <a:solidFill>
                  <a:schemeClr val="tx1"/>
                </a:solidFill>
              </a:defRPr>
            </a:lvl1pPr>
          </a:lstStyle>
          <a:p>
            <a:fld id="{9E583DDF-CA54-461A-A486-592D2374C532}" type="datetimeFigureOut">
              <a:rPr lang="en-US"/>
              <a:pPr/>
              <a:t>11/19/2014</a:t>
            </a:fld>
            <a:endParaRPr/>
          </a:p>
        </p:txBody>
      </p:sp>
      <p:sp>
        <p:nvSpPr>
          <p:cNvPr id="5" name="Footer Placeholder 4"/>
          <p:cNvSpPr>
            <a:spLocks noGrp="1"/>
          </p:cNvSpPr>
          <p:nvPr>
            <p:ph type="ftr" sz="quarter" idx="3"/>
          </p:nvPr>
        </p:nvSpPr>
        <p:spPr>
          <a:xfrm>
            <a:off x="1341120" y="6391656"/>
            <a:ext cx="7159752" cy="237744"/>
          </a:xfrm>
          <a:prstGeom prst="rect">
            <a:avLst/>
          </a:prstGeom>
        </p:spPr>
        <p:txBody>
          <a:bodyPr vert="horz" lIns="91440" tIns="45720" rIns="91440" bIns="45720" rtlCol="0" anchor="ctr"/>
          <a:lstStyle>
            <a:lvl1pPr algn="l">
              <a:defRPr sz="800" cap="all" baseline="0">
                <a:solidFill>
                  <a:schemeClr val="tx1"/>
                </a:solidFill>
              </a:defRPr>
            </a:lvl1pPr>
          </a:lstStyle>
          <a:p>
            <a:endParaRPr/>
          </a:p>
        </p:txBody>
      </p:sp>
      <p:sp>
        <p:nvSpPr>
          <p:cNvPr id="6" name="Slide Number Placeholder 5"/>
          <p:cNvSpPr>
            <a:spLocks noGrp="1"/>
          </p:cNvSpPr>
          <p:nvPr>
            <p:ph type="sldNum" sz="quarter" idx="4"/>
          </p:nvPr>
        </p:nvSpPr>
        <p:spPr>
          <a:xfrm>
            <a:off x="10210800" y="6391656"/>
            <a:ext cx="640080" cy="237744"/>
          </a:xfrm>
          <a:prstGeom prst="rect">
            <a:avLst/>
          </a:prstGeom>
        </p:spPr>
        <p:txBody>
          <a:bodyPr vert="horz" lIns="91440" tIns="45720" rIns="91440" bIns="45720" rtlCol="0" anchor="ctr"/>
          <a:lstStyle>
            <a:lvl1pPr algn="r">
              <a:defRPr sz="800">
                <a:solidFill>
                  <a:schemeClr val="tx1"/>
                </a:solidFill>
              </a:defRPr>
            </a:lvl1pPr>
          </a:lstStyle>
          <a:p>
            <a:fld id="{CA8D9AD5-F248-4919-864A-CFD76CC027D6}" type="slidenum">
              <a:rPr/>
              <a:pPr/>
              <a:t>‹Nº›</a:t>
            </a:fld>
            <a:endParaRPr/>
          </a:p>
        </p:txBody>
      </p:sp>
    </p:spTree>
    <p:extLst>
      <p:ext uri="{BB962C8B-B14F-4D97-AF65-F5344CB8AC3E}">
        <p14:creationId xmlns=""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marL="0" indent="0" algn="l" defTabSz="914400" rtl="0" eaLnBrk="1" latinLnBrk="0" hangingPunct="1">
        <a:lnSpc>
          <a:spcPct val="90000"/>
        </a:lnSpc>
        <a:spcBef>
          <a:spcPct val="0"/>
        </a:spcBef>
        <a:buFont typeface="Arial" pitchFamily="34" charset="0"/>
        <a:buNone/>
        <a:defRPr sz="3400" kern="1200">
          <a:solidFill>
            <a:schemeClr val="tx1">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SzPct val="80000"/>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SzPct val="80000"/>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SzPct val="80000"/>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3" pos="3840" userDrawn="1">
          <p15:clr>
            <a:srgbClr val="F26B43"/>
          </p15:clr>
        </p15:guide>
        <p15:guide id="5"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9.xml"/><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75190" y="736384"/>
            <a:ext cx="4504758" cy="7294305"/>
          </a:xfrm>
          <a:prstGeom prst="rect">
            <a:avLst/>
          </a:prstGeom>
          <a:noFill/>
        </p:spPr>
        <p:txBody>
          <a:bodyPr wrap="none" lIns="91440" tIns="45720" rIns="91440" bIns="45720">
            <a:spAutoFit/>
          </a:bodyPr>
          <a:lstStyle/>
          <a:p>
            <a:pPr algn="ctr"/>
            <a:r>
              <a:rPr lang="es-ES" sz="72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TRABAJO </a:t>
            </a:r>
          </a:p>
          <a:p>
            <a:pPr algn="ctr"/>
            <a:endParaRPr lang="es-ES" sz="7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r>
              <a:rPr lang="es-ES" sz="72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DE </a:t>
            </a:r>
          </a:p>
          <a:p>
            <a:pPr algn="ctr"/>
            <a:endParaRPr lang="es-ES" sz="72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r>
              <a:rPr lang="es-ES" sz="7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TARRACO</a:t>
            </a:r>
            <a:endParaRPr lang="es-ES" sz="72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endParaRPr lang="es-ES" sz="5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a:p>
            <a:pPr algn="ctr"/>
            <a:endParaRPr lang="es-ES"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3" name="2 CuadroTexto"/>
          <p:cNvSpPr txBox="1"/>
          <p:nvPr/>
        </p:nvSpPr>
        <p:spPr>
          <a:xfrm>
            <a:off x="6776604" y="4752199"/>
            <a:ext cx="3439391" cy="646331"/>
          </a:xfrm>
          <a:prstGeom prst="rect">
            <a:avLst/>
          </a:prstGeom>
          <a:noFill/>
        </p:spPr>
        <p:txBody>
          <a:bodyPr wrap="square" rtlCol="0">
            <a:spAutoFit/>
          </a:bodyPr>
          <a:lstStyle/>
          <a:p>
            <a:r>
              <a:rPr lang="es-ES" b="1" dirty="0" smtClean="0">
                <a:solidFill>
                  <a:schemeClr val="accent1">
                    <a:lumMod val="75000"/>
                  </a:schemeClr>
                </a:solidFill>
              </a:rPr>
              <a:t>Marta Valera Vázquez</a:t>
            </a:r>
          </a:p>
          <a:p>
            <a:r>
              <a:rPr lang="es-ES" b="1" dirty="0" smtClean="0">
                <a:solidFill>
                  <a:schemeClr val="accent1">
                    <a:lumMod val="75000"/>
                  </a:schemeClr>
                </a:solidFill>
              </a:rPr>
              <a:t>Cristina Faerna Moro</a:t>
            </a:r>
            <a:endParaRPr lang="es-ES" b="1" dirty="0">
              <a:solidFill>
                <a:schemeClr val="accent1">
                  <a:lumMod val="75000"/>
                </a:schemeClr>
              </a:solidFill>
            </a:endParaRPr>
          </a:p>
        </p:txBody>
      </p:sp>
      <p:pic>
        <p:nvPicPr>
          <p:cNvPr id="5122" name="Picture 2" descr="F:\2014-03-30 TARRACO 2014\TARRACO 2014 00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72253" y="885240"/>
            <a:ext cx="5425238" cy="364180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4" name="3 CuadroTexto"/>
          <p:cNvSpPr txBox="1"/>
          <p:nvPr/>
        </p:nvSpPr>
        <p:spPr>
          <a:xfrm>
            <a:off x="9473608" y="4890698"/>
            <a:ext cx="1018309" cy="369332"/>
          </a:xfrm>
          <a:prstGeom prst="rect">
            <a:avLst/>
          </a:prstGeom>
          <a:noFill/>
        </p:spPr>
        <p:txBody>
          <a:bodyPr wrap="square" rtlCol="0">
            <a:spAutoFit/>
          </a:bodyPr>
          <a:lstStyle/>
          <a:p>
            <a:r>
              <a:rPr lang="es-ES" b="1" dirty="0" smtClean="0">
                <a:solidFill>
                  <a:schemeClr val="accent1">
                    <a:lumMod val="75000"/>
                  </a:schemeClr>
                </a:solidFill>
              </a:rPr>
              <a:t>1º2</a:t>
            </a:r>
            <a:endParaRPr lang="es-ES" b="1" dirty="0">
              <a:solidFill>
                <a:schemeClr val="accent1">
                  <a:lumMod val="75000"/>
                </a:schemeClr>
              </a:solidFill>
            </a:endParaRPr>
          </a:p>
        </p:txBody>
      </p:sp>
      <p:sp>
        <p:nvSpPr>
          <p:cNvPr id="6" name="5 Rectángulo"/>
          <p:cNvSpPr/>
          <p:nvPr/>
        </p:nvSpPr>
        <p:spPr>
          <a:xfrm>
            <a:off x="5553026" y="5706979"/>
            <a:ext cx="5886548" cy="369332"/>
          </a:xfrm>
          <a:prstGeom prst="rect">
            <a:avLst/>
          </a:prstGeom>
        </p:spPr>
        <p:txBody>
          <a:bodyPr wrap="none">
            <a:spAutoFit/>
          </a:bodyPr>
          <a:lstStyle/>
          <a:p>
            <a:r>
              <a:rPr lang="es-ES" dirty="0">
                <a:solidFill>
                  <a:schemeClr val="accent1">
                    <a:lumMod val="75000"/>
                  </a:schemeClr>
                </a:solidFill>
              </a:rPr>
              <a:t>http://www.youtube.com/watch?v=PfwFJAGh1_M</a:t>
            </a:r>
          </a:p>
        </p:txBody>
      </p:sp>
      <p:pic>
        <p:nvPicPr>
          <p:cNvPr id="8" name="Picture 2" descr="http://fuenlabradanoticias.com/wp-content/uploads/2014/05/Ayuntamiento-Fuenlabrada_logobanner.png"/>
          <p:cNvPicPr>
            <a:picLocks noChangeAspect="1" noChangeArrowheads="1"/>
          </p:cNvPicPr>
          <p:nvPr/>
        </p:nvPicPr>
        <p:blipFill>
          <a:blip r:embed="rId3" cstate="print"/>
          <a:srcRect/>
          <a:stretch>
            <a:fillRect/>
          </a:stretch>
        </p:blipFill>
        <p:spPr bwMode="auto">
          <a:xfrm>
            <a:off x="213042" y="191664"/>
            <a:ext cx="1524635" cy="508212"/>
          </a:xfrm>
          <a:prstGeom prst="rect">
            <a:avLst/>
          </a:prstGeom>
          <a:noFill/>
        </p:spPr>
      </p:pic>
    </p:spTree>
    <p:extLst>
      <p:ext uri="{BB962C8B-B14F-4D97-AF65-F5344CB8AC3E}">
        <p14:creationId xmlns="" xmlns:p14="http://schemas.microsoft.com/office/powerpoint/2010/main" val="267154260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55731" y="1907774"/>
            <a:ext cx="6096000" cy="2031325"/>
          </a:xfrm>
          <a:prstGeom prst="rect">
            <a:avLst/>
          </a:prstGeom>
        </p:spPr>
        <p:txBody>
          <a:bodyPr>
            <a:spAutoFit/>
          </a:bodyPr>
          <a:lstStyle/>
          <a:p>
            <a:r>
              <a:rPr lang="es-ES" dirty="0"/>
              <a:t>La plaza de representación era un enorme recinto rectangular porticado. En ella se encontrarían espacios tan importantes como el </a:t>
            </a:r>
            <a:r>
              <a:rPr lang="es-ES" i="1" dirty="0"/>
              <a:t>tabularium </a:t>
            </a:r>
            <a:r>
              <a:rPr lang="es-ES" dirty="0"/>
              <a:t>(archivo del Estado) o el arca (caja del Estado).</a:t>
            </a:r>
          </a:p>
          <a:p>
            <a:r>
              <a:rPr lang="es-ES" dirty="0"/>
              <a:t>El interior estaba ornamentado probablemente con jardines y numerosas estatuas, de las que quedan numerosos pedestales con inscripción.</a:t>
            </a:r>
          </a:p>
        </p:txBody>
      </p:sp>
      <p:sp>
        <p:nvSpPr>
          <p:cNvPr id="4" name="Rectángulo 3"/>
          <p:cNvSpPr/>
          <p:nvPr/>
        </p:nvSpPr>
        <p:spPr>
          <a:xfrm>
            <a:off x="423818" y="4286921"/>
            <a:ext cx="6096000" cy="1754326"/>
          </a:xfrm>
          <a:prstGeom prst="rect">
            <a:avLst/>
          </a:prstGeom>
        </p:spPr>
        <p:txBody>
          <a:bodyPr>
            <a:spAutoFit/>
          </a:bodyPr>
          <a:lstStyle/>
          <a:p>
            <a:r>
              <a:rPr lang="es-ES" dirty="0"/>
              <a:t>En los dos extremos colindantes con el circo, se encuentran dos torres que comunicaban las distintas alturas del circo y la plaza. Actualmente se conservan las dos, la del oeste, la Antigua Audiencia y la situada al este, el palacio del Pretorio, conocido también como Torre de Pilatos.</a:t>
            </a:r>
          </a:p>
        </p:txBody>
      </p:sp>
      <p:pic>
        <p:nvPicPr>
          <p:cNvPr id="5" name="Imagen 4"/>
          <p:cNvPicPr>
            <a:picLocks noChangeAspect="1"/>
          </p:cNvPicPr>
          <p:nvPr/>
        </p:nvPicPr>
        <p:blipFill>
          <a:blip r:embed="rId2" cstate="print"/>
          <a:stretch>
            <a:fillRect/>
          </a:stretch>
        </p:blipFill>
        <p:spPr>
          <a:xfrm>
            <a:off x="7185767" y="3527160"/>
            <a:ext cx="4313126" cy="2514087"/>
          </a:xfrm>
          <a:prstGeom prst="rect">
            <a:avLst/>
          </a:prstGeom>
          <a:ln>
            <a:noFill/>
          </a:ln>
          <a:effectLst>
            <a:softEdge rad="112500"/>
          </a:effectLst>
        </p:spPr>
      </p:pic>
      <p:pic>
        <p:nvPicPr>
          <p:cNvPr id="6" name="Imagen 5"/>
          <p:cNvPicPr>
            <a:picLocks noChangeAspect="1"/>
          </p:cNvPicPr>
          <p:nvPr/>
        </p:nvPicPr>
        <p:blipFill>
          <a:blip r:embed="rId3" cstate="print"/>
          <a:stretch>
            <a:fillRect/>
          </a:stretch>
        </p:blipFill>
        <p:spPr>
          <a:xfrm>
            <a:off x="7763074" y="735402"/>
            <a:ext cx="3158511" cy="2368884"/>
          </a:xfrm>
          <a:prstGeom prst="rect">
            <a:avLst/>
          </a:prstGeom>
          <a:ln>
            <a:noFill/>
          </a:ln>
          <a:effectLst>
            <a:softEdge rad="112500"/>
          </a:effectLst>
        </p:spPr>
      </p:pic>
      <p:sp>
        <p:nvSpPr>
          <p:cNvPr id="7" name="6 Rectángulo"/>
          <p:cNvSpPr/>
          <p:nvPr/>
        </p:nvSpPr>
        <p:spPr>
          <a:xfrm>
            <a:off x="406875" y="1035665"/>
            <a:ext cx="6303329" cy="646331"/>
          </a:xfrm>
          <a:prstGeom prst="rect">
            <a:avLst/>
          </a:prstGeom>
          <a:noFill/>
        </p:spPr>
        <p:txBody>
          <a:bodyPr wrap="none" lIns="91440" tIns="45720" rIns="91440" bIns="45720">
            <a:spAutoFit/>
          </a:bodyPr>
          <a:lstStyle/>
          <a:p>
            <a:pPr algn="ctr"/>
            <a:r>
              <a:rPr lang="es-E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 plaza de representación</a:t>
            </a:r>
            <a:endParaRPr lang="es-E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 xmlns:p14="http://schemas.microsoft.com/office/powerpoint/2010/main" val="2568709463"/>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040380" y="2957942"/>
            <a:ext cx="4206240" cy="3416320"/>
          </a:xfrm>
          <a:prstGeom prst="rect">
            <a:avLst/>
          </a:prstGeom>
        </p:spPr>
        <p:txBody>
          <a:bodyPr wrap="square">
            <a:spAutoFit/>
          </a:bodyPr>
          <a:lstStyle/>
          <a:p>
            <a:r>
              <a:rPr lang="es-ES" dirty="0" smtClean="0"/>
              <a:t>Se han sacado a la luz los restos de la fachada monumental y las gradas, en el lado oriental. Pueden contemplarse también las bóvedas sobre las que se asentaba el edificio.</a:t>
            </a:r>
          </a:p>
          <a:p>
            <a:r>
              <a:rPr lang="es-ES" dirty="0" smtClean="0"/>
              <a:t>Gran parte de los restos se conservan en el subsuelo de la actual plaza del Ayuntamiento. En algunos de los locales de la plaza pueden apreciarse parte de los restos.</a:t>
            </a:r>
            <a:endParaRPr lang="es-ES" dirty="0"/>
          </a:p>
        </p:txBody>
      </p:sp>
      <p:pic>
        <p:nvPicPr>
          <p:cNvPr id="4098" name="Picture 2" descr="F:\2014-03-30 TARRACO 2014\TARRACO 2014 00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40930" y="679331"/>
            <a:ext cx="4594283" cy="270109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cstate="print">
            <a:duotone>
              <a:prstClr val="black"/>
              <a:schemeClr val="tx2">
                <a:tint val="45000"/>
                <a:satMod val="400000"/>
              </a:schemeClr>
            </a:duotone>
            <a:lum bright="10000"/>
          </a:blip>
          <a:srcRect/>
          <a:stretch>
            <a:fillRect/>
          </a:stretch>
        </p:blipFill>
        <p:spPr bwMode="auto">
          <a:xfrm>
            <a:off x="175261" y="3017520"/>
            <a:ext cx="2687181" cy="32544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6 Rectángulo"/>
          <p:cNvSpPr/>
          <p:nvPr/>
        </p:nvSpPr>
        <p:spPr>
          <a:xfrm>
            <a:off x="419100" y="1572875"/>
            <a:ext cx="4747260" cy="1200329"/>
          </a:xfrm>
          <a:prstGeom prst="rect">
            <a:avLst/>
          </a:prstGeom>
        </p:spPr>
        <p:txBody>
          <a:bodyPr wrap="square">
            <a:spAutoFit/>
          </a:bodyPr>
          <a:lstStyle/>
          <a:p>
            <a:r>
              <a:rPr lang="es-ES" b="1" dirty="0" smtClean="0"/>
              <a:t>El Circo romano de </a:t>
            </a:r>
            <a:r>
              <a:rPr lang="es-ES" b="1" dirty="0" err="1" smtClean="0"/>
              <a:t>Tarraco</a:t>
            </a:r>
            <a:r>
              <a:rPr lang="es-ES" b="1" dirty="0" smtClean="0"/>
              <a:t> </a:t>
            </a:r>
            <a:r>
              <a:rPr lang="es-ES" dirty="0" smtClean="0"/>
              <a:t>se construyó en el siglo I d.C. por orden del emperador Domiciano. Tenía capacidad para 25.000 espectadores.</a:t>
            </a:r>
          </a:p>
        </p:txBody>
      </p:sp>
      <p:pic>
        <p:nvPicPr>
          <p:cNvPr id="1027" name="Picture 3" descr="C:\Users\Usuario\Pictures\2014-03-30 TARRACO 2014\TARRACO 2014 265.JPG"/>
          <p:cNvPicPr>
            <a:picLocks noChangeAspect="1" noChangeArrowheads="1"/>
          </p:cNvPicPr>
          <p:nvPr/>
        </p:nvPicPr>
        <p:blipFill>
          <a:blip r:embed="rId4" cstate="print"/>
          <a:srcRect/>
          <a:stretch>
            <a:fillRect/>
          </a:stretch>
        </p:blipFill>
        <p:spPr bwMode="auto">
          <a:xfrm>
            <a:off x="8060690" y="3541395"/>
            <a:ext cx="3464720" cy="2325600"/>
          </a:xfrm>
          <a:prstGeom prst="rect">
            <a:avLst/>
          </a:prstGeom>
          <a:ln>
            <a:noFill/>
          </a:ln>
          <a:effectLst>
            <a:outerShdw blurRad="292100" dist="139700" dir="2700000" algn="tl" rotWithShape="0">
              <a:srgbClr val="333333">
                <a:alpha val="65000"/>
              </a:srgbClr>
            </a:outerShdw>
          </a:effectLst>
        </p:spPr>
      </p:pic>
      <p:sp>
        <p:nvSpPr>
          <p:cNvPr id="8" name="7 Rectángulo"/>
          <p:cNvSpPr/>
          <p:nvPr/>
        </p:nvSpPr>
        <p:spPr>
          <a:xfrm>
            <a:off x="482586" y="852785"/>
            <a:ext cx="1808508" cy="646331"/>
          </a:xfrm>
          <a:prstGeom prst="rect">
            <a:avLst/>
          </a:prstGeom>
          <a:noFill/>
        </p:spPr>
        <p:txBody>
          <a:bodyPr wrap="none" lIns="91440" tIns="45720" rIns="91440" bIns="45720">
            <a:spAutoFit/>
          </a:bodyPr>
          <a:lstStyle/>
          <a:p>
            <a:pPr algn="ctr"/>
            <a:r>
              <a:rPr lang="es-E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 circo</a:t>
            </a:r>
            <a:endParaRPr lang="es-E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 xmlns:p14="http://schemas.microsoft.com/office/powerpoint/2010/main" val="1077532890"/>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789167" y="804560"/>
            <a:ext cx="4164923"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El f</a:t>
            </a: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oro </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l</a:t>
            </a: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ocal</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2" name="Imagen 1"/>
          <p:cNvPicPr>
            <a:picLocks noChangeAspect="1"/>
          </p:cNvPicPr>
          <p:nvPr/>
        </p:nvPicPr>
        <p:blipFill>
          <a:blip r:embed="rId2" cstate="print"/>
          <a:stretch>
            <a:fillRect/>
          </a:stretch>
        </p:blipFill>
        <p:spPr>
          <a:xfrm>
            <a:off x="3521379" y="2148840"/>
            <a:ext cx="4211705" cy="3417570"/>
          </a:xfrm>
          <a:prstGeom prst="rect">
            <a:avLst/>
          </a:prstGeom>
          <a:ln>
            <a:noFill/>
          </a:ln>
          <a:effectLst>
            <a:softEdge rad="112500"/>
          </a:effectLst>
        </p:spPr>
      </p:pic>
      <p:sp>
        <p:nvSpPr>
          <p:cNvPr id="3" name="CuadroTexto 2"/>
          <p:cNvSpPr txBox="1"/>
          <p:nvPr/>
        </p:nvSpPr>
        <p:spPr>
          <a:xfrm>
            <a:off x="263047" y="1615858"/>
            <a:ext cx="2768252" cy="4524315"/>
          </a:xfrm>
          <a:prstGeom prst="rect">
            <a:avLst/>
          </a:prstGeom>
          <a:noFill/>
        </p:spPr>
        <p:txBody>
          <a:bodyPr wrap="square" rtlCol="0">
            <a:spAutoFit/>
          </a:bodyPr>
          <a:lstStyle/>
          <a:p>
            <a:r>
              <a:rPr lang="es-ES" b="1" dirty="0" smtClean="0"/>
              <a:t>El foro </a:t>
            </a:r>
            <a:r>
              <a:rPr lang="es-ES" dirty="0" smtClean="0"/>
              <a:t>era el centro de la vida ciudadana. En torno a una gran plaza se alzaban los principales edificios de la ciudad: la curia, la basílica, los templos y numerosas tiendas.</a:t>
            </a:r>
          </a:p>
          <a:p>
            <a:endParaRPr lang="es-ES" dirty="0"/>
          </a:p>
          <a:p>
            <a:r>
              <a:rPr lang="es-ES" dirty="0" smtClean="0"/>
              <a:t>El conjunto está formado por </a:t>
            </a:r>
            <a:r>
              <a:rPr lang="es-ES" b="1" dirty="0" smtClean="0"/>
              <a:t>dos zonas </a:t>
            </a:r>
            <a:r>
              <a:rPr lang="es-ES" dirty="0" smtClean="0"/>
              <a:t>separadas por la calle Soler y unidas entre sí por un puente metálico sobre la calle. </a:t>
            </a:r>
            <a:endParaRPr lang="es-ES" dirty="0"/>
          </a:p>
        </p:txBody>
      </p:sp>
      <p:sp>
        <p:nvSpPr>
          <p:cNvPr id="5" name="CuadroTexto 4"/>
          <p:cNvSpPr txBox="1"/>
          <p:nvPr/>
        </p:nvSpPr>
        <p:spPr>
          <a:xfrm>
            <a:off x="8466083" y="1615858"/>
            <a:ext cx="3026980" cy="4247317"/>
          </a:xfrm>
          <a:prstGeom prst="rect">
            <a:avLst/>
          </a:prstGeom>
          <a:noFill/>
        </p:spPr>
        <p:txBody>
          <a:bodyPr wrap="square" rtlCol="0">
            <a:spAutoFit/>
          </a:bodyPr>
          <a:lstStyle/>
          <a:p>
            <a:r>
              <a:rPr lang="es-ES" dirty="0" smtClean="0"/>
              <a:t>La </a:t>
            </a:r>
            <a:r>
              <a:rPr lang="es-ES" b="1" dirty="0" smtClean="0"/>
              <a:t>basílica,</a:t>
            </a:r>
            <a:r>
              <a:rPr lang="es-ES" dirty="0" smtClean="0"/>
              <a:t> lugar de reunión social, administrativa, política y también judicial, es el edificio mejor conservado del conjunto. </a:t>
            </a:r>
          </a:p>
          <a:p>
            <a:endParaRPr lang="es-ES" dirty="0"/>
          </a:p>
          <a:p>
            <a:r>
              <a:rPr lang="es-ES" dirty="0" smtClean="0"/>
              <a:t>Se conservan también los cimientos de un edificio público que podría ser un </a:t>
            </a:r>
            <a:r>
              <a:rPr lang="es-ES" b="1" dirty="0" smtClean="0"/>
              <a:t>Templo </a:t>
            </a:r>
            <a:r>
              <a:rPr lang="es-ES" dirty="0" smtClean="0"/>
              <a:t>dedicado a la Tríada Capitolina, los dioses Júpiter, Juno y Minerva.</a:t>
            </a:r>
            <a:endParaRPr lang="es-ES" b="1" dirty="0"/>
          </a:p>
        </p:txBody>
      </p:sp>
    </p:spTree>
    <p:extLst>
      <p:ext uri="{BB962C8B-B14F-4D97-AF65-F5344CB8AC3E}">
        <p14:creationId xmlns="" xmlns:p14="http://schemas.microsoft.com/office/powerpoint/2010/main" val="1065857986"/>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53858" y="1451610"/>
            <a:ext cx="5035412" cy="4524315"/>
          </a:xfrm>
          <a:prstGeom prst="rect">
            <a:avLst/>
          </a:prstGeom>
        </p:spPr>
        <p:txBody>
          <a:bodyPr wrap="square">
            <a:spAutoFit/>
          </a:bodyPr>
          <a:lstStyle/>
          <a:p>
            <a:r>
              <a:rPr lang="es-ES" b="1" dirty="0"/>
              <a:t>El Anfiteatro de Tarragona </a:t>
            </a:r>
            <a:r>
              <a:rPr lang="es-ES" dirty="0"/>
              <a:t>fue construido </a:t>
            </a:r>
            <a:r>
              <a:rPr lang="en-US" dirty="0" err="1" smtClean="0"/>
              <a:t>extramuros</a:t>
            </a:r>
            <a:r>
              <a:rPr lang="en-US" dirty="0" smtClean="0"/>
              <a:t>  a </a:t>
            </a:r>
            <a:r>
              <a:rPr lang="en-US" dirty="0" err="1" smtClean="0"/>
              <a:t>principios</a:t>
            </a:r>
            <a:r>
              <a:rPr lang="en-US" dirty="0" smtClean="0"/>
              <a:t> del </a:t>
            </a:r>
            <a:r>
              <a:rPr lang="en-US" dirty="0" err="1" smtClean="0"/>
              <a:t>siglo</a:t>
            </a:r>
            <a:r>
              <a:rPr lang="en-US" dirty="0" smtClean="0"/>
              <a:t> II d. C. </a:t>
            </a:r>
            <a:r>
              <a:rPr lang="es-ES" dirty="0" smtClean="0"/>
              <a:t>a </a:t>
            </a:r>
            <a:r>
              <a:rPr lang="es-ES" dirty="0"/>
              <a:t>orillas del mar </a:t>
            </a:r>
            <a:r>
              <a:rPr lang="es-ES" dirty="0" smtClean="0"/>
              <a:t>en </a:t>
            </a:r>
            <a:r>
              <a:rPr lang="es-ES" dirty="0"/>
              <a:t>la parte baja de la ciudad, cerca de la Vía Augusta. </a:t>
            </a:r>
            <a:endParaRPr lang="es-ES" dirty="0" smtClean="0"/>
          </a:p>
          <a:p>
            <a:r>
              <a:rPr lang="es-ES" dirty="0" smtClean="0"/>
              <a:t>Tenía </a:t>
            </a:r>
            <a:r>
              <a:rPr lang="es-ES" dirty="0"/>
              <a:t>un aforo de unas 14.000 </a:t>
            </a:r>
            <a:r>
              <a:rPr lang="es-ES" dirty="0" smtClean="0"/>
              <a:t>personas. Como </a:t>
            </a:r>
            <a:r>
              <a:rPr lang="es-ES" dirty="0"/>
              <a:t>otros muchos anfiteatros y teatros </a:t>
            </a:r>
            <a:r>
              <a:rPr lang="es-ES" dirty="0" smtClean="0"/>
              <a:t>romanos, </a:t>
            </a:r>
            <a:r>
              <a:rPr lang="es-ES" dirty="0"/>
              <a:t>se </a:t>
            </a:r>
            <a:r>
              <a:rPr lang="es-ES" dirty="0" smtClean="0"/>
              <a:t>construyó aprovechando </a:t>
            </a:r>
            <a:r>
              <a:rPr lang="es-ES" dirty="0"/>
              <a:t>el desnivel natural para facilitar la construcción de la </a:t>
            </a:r>
            <a:r>
              <a:rPr lang="es-ES" i="1" dirty="0" err="1" smtClean="0"/>
              <a:t>cavea</a:t>
            </a:r>
            <a:r>
              <a:rPr lang="es-ES" dirty="0" smtClean="0"/>
              <a:t>. El lado contrario esta soportado por arcos y bóvedas de hormigón. </a:t>
            </a:r>
          </a:p>
          <a:p>
            <a:r>
              <a:rPr lang="es-ES" dirty="0" smtClean="0"/>
              <a:t>Contaba con  dos </a:t>
            </a:r>
            <a:r>
              <a:rPr lang="es-ES" i="1" dirty="0" err="1" smtClean="0"/>
              <a:t>fossae</a:t>
            </a:r>
            <a:r>
              <a:rPr lang="es-ES" dirty="0" smtClean="0"/>
              <a:t> perpendiculares para facilitar el acceso de los gladiadores y para albergar los elementos utilizados durante los espectáculos.</a:t>
            </a:r>
          </a:p>
          <a:p>
            <a:r>
              <a:rPr lang="es-ES" dirty="0" smtClean="0"/>
              <a:t> </a:t>
            </a:r>
            <a:endParaRPr lang="es-ES" dirty="0"/>
          </a:p>
        </p:txBody>
      </p:sp>
      <p:pic>
        <p:nvPicPr>
          <p:cNvPr id="2" name="Imagen 1"/>
          <p:cNvPicPr>
            <a:picLocks noChangeAspect="1"/>
          </p:cNvPicPr>
          <p:nvPr/>
        </p:nvPicPr>
        <p:blipFill>
          <a:blip r:embed="rId2" cstate="print"/>
          <a:stretch>
            <a:fillRect/>
          </a:stretch>
        </p:blipFill>
        <p:spPr>
          <a:xfrm>
            <a:off x="6195060" y="604066"/>
            <a:ext cx="4709160" cy="3753192"/>
          </a:xfrm>
          <a:prstGeom prst="ellipse">
            <a:avLst/>
          </a:prstGeom>
          <a:ln>
            <a:noFill/>
          </a:ln>
          <a:effectLst>
            <a:softEdge rad="112500"/>
          </a:effectLst>
        </p:spPr>
      </p:pic>
      <p:sp>
        <p:nvSpPr>
          <p:cNvPr id="5" name="Rectángulo 4"/>
          <p:cNvSpPr/>
          <p:nvPr/>
        </p:nvSpPr>
        <p:spPr>
          <a:xfrm>
            <a:off x="3681001" y="578889"/>
            <a:ext cx="3469219" cy="769441"/>
          </a:xfrm>
          <a:prstGeom prst="rect">
            <a:avLst/>
          </a:prstGeom>
          <a:noFill/>
        </p:spPr>
        <p:txBody>
          <a:bodyPr wrap="none" lIns="91440" tIns="45720" rIns="91440" bIns="45720">
            <a:spAutoFit/>
          </a:bodyPr>
          <a:lstStyle/>
          <a:p>
            <a:pPr algn="ctr"/>
            <a:r>
              <a:rPr lang="es-ES" sz="4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El anfiteatro</a:t>
            </a:r>
            <a:endParaRPr lang="es-ES" sz="4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2051" name="Picture 3"/>
          <p:cNvPicPr>
            <a:picLocks noChangeAspect="1" noChangeArrowheads="1"/>
          </p:cNvPicPr>
          <p:nvPr/>
        </p:nvPicPr>
        <p:blipFill>
          <a:blip r:embed="rId3" cstate="print"/>
          <a:srcRect/>
          <a:stretch>
            <a:fillRect/>
          </a:stretch>
        </p:blipFill>
        <p:spPr bwMode="auto">
          <a:xfrm>
            <a:off x="-7696200" y="-5829300"/>
            <a:ext cx="2917452" cy="1958400"/>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7120890" y="4457700"/>
            <a:ext cx="2917452" cy="1958400"/>
          </a:xfrm>
          <a:prstGeom prst="rect">
            <a:avLst/>
          </a:prstGeom>
          <a:ln>
            <a:noFill/>
          </a:ln>
          <a:effectLst>
            <a:softEdge rad="112500"/>
          </a:effectLst>
        </p:spPr>
      </p:pic>
      <p:pic>
        <p:nvPicPr>
          <p:cNvPr id="2053" name="Picture 5"/>
          <p:cNvPicPr>
            <a:picLocks noChangeAspect="1" noChangeArrowheads="1"/>
          </p:cNvPicPr>
          <p:nvPr/>
        </p:nvPicPr>
        <p:blipFill>
          <a:blip r:embed="rId4" cstate="print"/>
          <a:srcRect/>
          <a:stretch>
            <a:fillRect/>
          </a:stretch>
        </p:blipFill>
        <p:spPr bwMode="auto">
          <a:xfrm>
            <a:off x="-7696200" y="-5829300"/>
            <a:ext cx="3990044" cy="2678400"/>
          </a:xfrm>
          <a:prstGeom prst="rect">
            <a:avLst/>
          </a:prstGeom>
          <a:noFill/>
          <a:ln w="9525">
            <a:noFill/>
            <a:miter lim="800000"/>
            <a:headEnd/>
            <a:tailEnd/>
          </a:ln>
        </p:spPr>
      </p:pic>
    </p:spTree>
    <p:extLst>
      <p:ext uri="{BB962C8B-B14F-4D97-AF65-F5344CB8AC3E}">
        <p14:creationId xmlns="" xmlns:p14="http://schemas.microsoft.com/office/powerpoint/2010/main" val="858669419"/>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6148551" y="709448"/>
            <a:ext cx="5628290" cy="5513989"/>
          </a:xfrm>
          <a:prstGeom prst="rect">
            <a:avLst/>
          </a:prstGeom>
          <a:ln>
            <a:noFill/>
          </a:ln>
          <a:effectLst>
            <a:softEdge rad="112500"/>
          </a:effectLst>
        </p:spPr>
      </p:pic>
      <p:sp>
        <p:nvSpPr>
          <p:cNvPr id="4" name="Rectángulo 3"/>
          <p:cNvSpPr/>
          <p:nvPr/>
        </p:nvSpPr>
        <p:spPr>
          <a:xfrm>
            <a:off x="400707" y="1384087"/>
            <a:ext cx="6096000" cy="2308324"/>
          </a:xfrm>
          <a:prstGeom prst="rect">
            <a:avLst/>
          </a:prstGeom>
        </p:spPr>
        <p:txBody>
          <a:bodyPr>
            <a:spAutoFit/>
          </a:bodyPr>
          <a:lstStyle/>
          <a:p>
            <a:r>
              <a:rPr lang="es-ES" dirty="0"/>
              <a:t>En él se disputaban todo tipo de espectáculos como:</a:t>
            </a:r>
          </a:p>
          <a:p>
            <a:endParaRPr lang="es-ES" b="1" dirty="0"/>
          </a:p>
          <a:p>
            <a:r>
              <a:rPr lang="es-ES" b="1" dirty="0" smtClean="0"/>
              <a:t>  -Lucha </a:t>
            </a:r>
            <a:r>
              <a:rPr lang="es-ES" b="1" dirty="0"/>
              <a:t>de </a:t>
            </a:r>
            <a:r>
              <a:rPr lang="es-ES" b="1" dirty="0" smtClean="0"/>
              <a:t>gladiadores.</a:t>
            </a:r>
            <a:endParaRPr lang="es-ES" b="1" dirty="0"/>
          </a:p>
          <a:p>
            <a:r>
              <a:rPr lang="es-ES" b="1" dirty="0" smtClean="0"/>
              <a:t>  -Luchas con animales.</a:t>
            </a:r>
            <a:endParaRPr lang="es-ES" b="1" dirty="0"/>
          </a:p>
          <a:p>
            <a:r>
              <a:rPr lang="es-ES" b="1" dirty="0" smtClean="0"/>
              <a:t>  -Cacerías.</a:t>
            </a:r>
            <a:endParaRPr lang="es-ES" b="1" dirty="0"/>
          </a:p>
          <a:p>
            <a:r>
              <a:rPr lang="es-ES" b="1" dirty="0" smtClean="0"/>
              <a:t>  -Exhibiciones atléticas.</a:t>
            </a:r>
          </a:p>
          <a:p>
            <a:endParaRPr lang="es-ES" b="1" dirty="0"/>
          </a:p>
        </p:txBody>
      </p:sp>
      <p:sp>
        <p:nvSpPr>
          <p:cNvPr id="6" name="Rectángulo 5"/>
          <p:cNvSpPr/>
          <p:nvPr/>
        </p:nvSpPr>
        <p:spPr>
          <a:xfrm>
            <a:off x="394138" y="3860043"/>
            <a:ext cx="5436476" cy="1754326"/>
          </a:xfrm>
          <a:prstGeom prst="rect">
            <a:avLst/>
          </a:prstGeom>
        </p:spPr>
        <p:txBody>
          <a:bodyPr wrap="square">
            <a:spAutoFit/>
          </a:bodyPr>
          <a:lstStyle/>
          <a:p>
            <a:r>
              <a:rPr lang="es-ES" dirty="0"/>
              <a:t>En la actualidad es considerado </a:t>
            </a:r>
            <a:r>
              <a:rPr lang="es-ES" dirty="0" smtClean="0"/>
              <a:t>popularmente </a:t>
            </a:r>
            <a:r>
              <a:rPr lang="es-ES" dirty="0"/>
              <a:t>como uno de los monumentos romanos más representativos en la península y se puede observar tal y como </a:t>
            </a:r>
            <a:r>
              <a:rPr lang="es-ES" dirty="0" smtClean="0"/>
              <a:t>quedó </a:t>
            </a:r>
            <a:r>
              <a:rPr lang="es-ES" dirty="0"/>
              <a:t>después de la restauración que se </a:t>
            </a:r>
            <a:r>
              <a:rPr lang="es-ES" dirty="0" smtClean="0"/>
              <a:t>realizó </a:t>
            </a:r>
            <a:r>
              <a:rPr lang="es-ES" dirty="0"/>
              <a:t>en los años 70 del siglo XX.</a:t>
            </a:r>
          </a:p>
        </p:txBody>
      </p:sp>
    </p:spTree>
    <p:extLst>
      <p:ext uri="{BB962C8B-B14F-4D97-AF65-F5344CB8AC3E}">
        <p14:creationId xmlns="" xmlns:p14="http://schemas.microsoft.com/office/powerpoint/2010/main" val="2096156204"/>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61218" y="650020"/>
            <a:ext cx="5892960" cy="923330"/>
          </a:xfrm>
          <a:prstGeom prst="rect">
            <a:avLst/>
          </a:prstGeom>
          <a:noFill/>
        </p:spPr>
        <p:txBody>
          <a:bodyPr wrap="none" lIns="91440" tIns="45720" rIns="91440" bIns="45720">
            <a:spAutoFit/>
          </a:bodyPr>
          <a:lstStyle/>
          <a:p>
            <a:pPr algn="ct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Basílica </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v</a:t>
            </a: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isigoda</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CuadroTexto 2"/>
          <p:cNvSpPr txBox="1"/>
          <p:nvPr/>
        </p:nvSpPr>
        <p:spPr>
          <a:xfrm>
            <a:off x="4484359" y="1799644"/>
            <a:ext cx="2446678" cy="3970318"/>
          </a:xfrm>
          <a:prstGeom prst="rect">
            <a:avLst/>
          </a:prstGeom>
          <a:noFill/>
        </p:spPr>
        <p:txBody>
          <a:bodyPr wrap="square" rtlCol="0">
            <a:spAutoFit/>
          </a:bodyPr>
          <a:lstStyle/>
          <a:p>
            <a:r>
              <a:rPr lang="es-ES" dirty="0" smtClean="0"/>
              <a:t>Aquí sufrieron un martirio en el año 259 san Fructuoso y sus diáconos. Para conmemorarlo se edificó sobre la </a:t>
            </a:r>
            <a:r>
              <a:rPr lang="es-ES" i="1" dirty="0" err="1" smtClean="0"/>
              <a:t>fossa</a:t>
            </a:r>
            <a:r>
              <a:rPr lang="es-ES" i="1" dirty="0" smtClean="0"/>
              <a:t> </a:t>
            </a:r>
            <a:r>
              <a:rPr lang="es-ES" i="1" dirty="0" err="1" smtClean="0"/>
              <a:t>bestiaria</a:t>
            </a:r>
            <a:r>
              <a:rPr lang="es-ES" i="1" dirty="0" smtClean="0"/>
              <a:t> </a:t>
            </a:r>
            <a:r>
              <a:rPr lang="es-ES" dirty="0" smtClean="0"/>
              <a:t>del anfiteatro, a inicios del siglo VI, </a:t>
            </a:r>
            <a:r>
              <a:rPr lang="es-ES" b="1" dirty="0" smtClean="0"/>
              <a:t>una basílica visigoda</a:t>
            </a:r>
            <a:r>
              <a:rPr lang="es-ES" dirty="0" smtClean="0"/>
              <a:t>, sobre la cual se estableció la iglesia medieval de Santa María del Milagro.</a:t>
            </a:r>
            <a:endParaRPr lang="es-ES" dirty="0"/>
          </a:p>
        </p:txBody>
      </p:sp>
      <p:pic>
        <p:nvPicPr>
          <p:cNvPr id="3074" name="Picture 2" descr="F:\2014-03-30 TARRACO 2014\TARRACO 2014 015.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3405" y="1791765"/>
            <a:ext cx="3637650" cy="418551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6" name="Picture 4" descr="F:\2014-03-30 TARRACO 2014\TARRACO 2014 02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1037" y="1799645"/>
            <a:ext cx="4280754" cy="397031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58229431"/>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7589520" y="171450"/>
            <a:ext cx="4423410" cy="1446550"/>
          </a:xfrm>
          <a:prstGeom prst="rect">
            <a:avLst/>
          </a:prstGeom>
          <a:noFill/>
        </p:spPr>
        <p:txBody>
          <a:bodyPr wrap="square" lIns="91440" tIns="45720" rIns="91440" bIns="45720">
            <a:spAutoFit/>
          </a:bodyPr>
          <a:lstStyle/>
          <a:p>
            <a:pPr algn="ctr"/>
            <a:r>
              <a:rPr lang="es-ES" sz="4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Necrópolis paleocristiana</a:t>
            </a:r>
            <a:endParaRPr lang="es-ES" sz="4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7" name="Imagen 6"/>
          <p:cNvPicPr>
            <a:picLocks noChangeAspect="1"/>
          </p:cNvPicPr>
          <p:nvPr/>
        </p:nvPicPr>
        <p:blipFill>
          <a:blip r:embed="rId2" cstate="print"/>
          <a:stretch>
            <a:fillRect/>
          </a:stretch>
        </p:blipFill>
        <p:spPr>
          <a:xfrm>
            <a:off x="557827" y="551145"/>
            <a:ext cx="3387872" cy="2893513"/>
          </a:xfrm>
          <a:prstGeom prst="rect">
            <a:avLst/>
          </a:prstGeom>
        </p:spPr>
      </p:pic>
      <p:pic>
        <p:nvPicPr>
          <p:cNvPr id="8" name="Imagen 7"/>
          <p:cNvPicPr>
            <a:picLocks noChangeAspect="1"/>
          </p:cNvPicPr>
          <p:nvPr/>
        </p:nvPicPr>
        <p:blipFill>
          <a:blip r:embed="rId3" cstate="print"/>
          <a:stretch>
            <a:fillRect/>
          </a:stretch>
        </p:blipFill>
        <p:spPr>
          <a:xfrm>
            <a:off x="557827" y="3444658"/>
            <a:ext cx="3387872" cy="2868460"/>
          </a:xfrm>
          <a:prstGeom prst="rect">
            <a:avLst/>
          </a:prstGeom>
        </p:spPr>
      </p:pic>
      <p:pic>
        <p:nvPicPr>
          <p:cNvPr id="9" name="Imagen 8"/>
          <p:cNvPicPr>
            <a:picLocks noChangeAspect="1"/>
          </p:cNvPicPr>
          <p:nvPr/>
        </p:nvPicPr>
        <p:blipFill>
          <a:blip r:embed="rId4" cstate="print"/>
          <a:stretch>
            <a:fillRect/>
          </a:stretch>
        </p:blipFill>
        <p:spPr>
          <a:xfrm>
            <a:off x="3945699" y="551145"/>
            <a:ext cx="3294345" cy="2868460"/>
          </a:xfrm>
          <a:prstGeom prst="rect">
            <a:avLst/>
          </a:prstGeom>
        </p:spPr>
      </p:pic>
      <p:pic>
        <p:nvPicPr>
          <p:cNvPr id="2" name="Imagen 1"/>
          <p:cNvPicPr>
            <a:picLocks noChangeAspect="1"/>
          </p:cNvPicPr>
          <p:nvPr/>
        </p:nvPicPr>
        <p:blipFill>
          <a:blip r:embed="rId5" cstate="print"/>
          <a:stretch>
            <a:fillRect/>
          </a:stretch>
        </p:blipFill>
        <p:spPr>
          <a:xfrm>
            <a:off x="3945699" y="3419605"/>
            <a:ext cx="3294345" cy="2893513"/>
          </a:xfrm>
          <a:prstGeom prst="rect">
            <a:avLst/>
          </a:prstGeom>
        </p:spPr>
      </p:pic>
      <p:sp>
        <p:nvSpPr>
          <p:cNvPr id="3" name="CuadroTexto 2"/>
          <p:cNvSpPr txBox="1"/>
          <p:nvPr/>
        </p:nvSpPr>
        <p:spPr>
          <a:xfrm>
            <a:off x="8477372" y="1591814"/>
            <a:ext cx="3118981" cy="4801314"/>
          </a:xfrm>
          <a:prstGeom prst="rect">
            <a:avLst/>
          </a:prstGeom>
          <a:noFill/>
        </p:spPr>
        <p:txBody>
          <a:bodyPr wrap="square" rtlCol="0">
            <a:spAutoFit/>
          </a:bodyPr>
          <a:lstStyle/>
          <a:p>
            <a:r>
              <a:rPr lang="es-ES" dirty="0" smtClean="0"/>
              <a:t>Alrededor de una de las vías de salida de la ciudad se formó, a partir de mediados del siglo III d.C., un cementerio que creció considerablemente desde que fueron enterrados los restos de san Fructuoso. La comunidad cristiana hizo de su tumba un santuario y construyó allí dos basílicas a principios del siglo V, además de otros edificios y numerosas tumbas.</a:t>
            </a:r>
            <a:endParaRPr lang="es-ES" dirty="0"/>
          </a:p>
        </p:txBody>
      </p:sp>
    </p:spTree>
    <p:extLst>
      <p:ext uri="{BB962C8B-B14F-4D97-AF65-F5344CB8AC3E}">
        <p14:creationId xmlns="" xmlns:p14="http://schemas.microsoft.com/office/powerpoint/2010/main" val="41774271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38619" y="551146"/>
            <a:ext cx="6688899" cy="5774498"/>
          </a:xfrm>
          <a:prstGeom prst="rect">
            <a:avLst/>
          </a:prstGeom>
        </p:spPr>
      </p:pic>
      <p:sp>
        <p:nvSpPr>
          <p:cNvPr id="3" name="CuadroTexto 2"/>
          <p:cNvSpPr txBox="1"/>
          <p:nvPr/>
        </p:nvSpPr>
        <p:spPr>
          <a:xfrm>
            <a:off x="7715250" y="1377864"/>
            <a:ext cx="4309736" cy="5078313"/>
          </a:xfrm>
          <a:prstGeom prst="rect">
            <a:avLst/>
          </a:prstGeom>
          <a:noFill/>
        </p:spPr>
        <p:txBody>
          <a:bodyPr wrap="square" rtlCol="0">
            <a:spAutoFit/>
          </a:bodyPr>
          <a:lstStyle/>
          <a:p>
            <a:r>
              <a:rPr lang="es-ES" dirty="0" smtClean="0"/>
              <a:t>Esta obra de ingeniería ha sido tradicionalmente fechada en época de Augusto. El puente tiene una longitud de 271m y una altura máxima de 27m, sin contar con la galería de conducción del agua, hoy destruida, que hacía unos dos metros más. Consta de dos niveles de arcadas sobrepuestas con 11 arcos en el nivel inferior y 25 arcos en el nivel superior. Los arcos tienen una anchura (luz) de 6,30m, una altura de 5,70 (donde no se tienen que adaptar al desnivel del barranco) y un grosor de 1,86. La distancia entre los arcos es de 8m. La cota del acueducto en el lado norte es de 56,8 m y en el lado sur de 56,4 m.</a:t>
            </a:r>
            <a:endParaRPr lang="es-ES" dirty="0"/>
          </a:p>
        </p:txBody>
      </p:sp>
      <p:sp>
        <p:nvSpPr>
          <p:cNvPr id="4" name="Rectángulo 3"/>
          <p:cNvSpPr/>
          <p:nvPr/>
        </p:nvSpPr>
        <p:spPr>
          <a:xfrm>
            <a:off x="7884717" y="54425"/>
            <a:ext cx="4139644" cy="1323439"/>
          </a:xfrm>
          <a:prstGeom prst="rect">
            <a:avLst/>
          </a:prstGeom>
          <a:noFill/>
        </p:spPr>
        <p:txBody>
          <a:bodyPr wrap="square" lIns="91440" tIns="45720" rIns="91440" bIns="45720">
            <a:spAutoFit/>
          </a:bodyPr>
          <a:lstStyle/>
          <a:p>
            <a:pPr algn="ctr"/>
            <a:r>
              <a:rPr lang="es-ES" sz="4000" b="1" spc="50" dirty="0" smtClean="0">
                <a:ln w="9525" cmpd="sng">
                  <a:solidFill>
                    <a:schemeClr val="accent1"/>
                  </a:solidFill>
                  <a:prstDash val="solid"/>
                </a:ln>
                <a:solidFill>
                  <a:srgbClr val="70AD47">
                    <a:tint val="1000"/>
                  </a:srgbClr>
                </a:solidFill>
                <a:effectLst>
                  <a:glow rad="38100">
                    <a:schemeClr val="accent1">
                      <a:alpha val="40000"/>
                    </a:schemeClr>
                  </a:glow>
                </a:effectLst>
              </a:rPr>
              <a:t>Acueducto de Les Ferreres</a:t>
            </a:r>
            <a:endParaRPr lang="es-E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 xmlns:p14="http://schemas.microsoft.com/office/powerpoint/2010/main" val="158548089"/>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706939" y="1555389"/>
            <a:ext cx="4985358" cy="3693319"/>
          </a:xfrm>
          <a:prstGeom prst="rect">
            <a:avLst/>
          </a:prstGeom>
          <a:noFill/>
        </p:spPr>
        <p:txBody>
          <a:bodyPr wrap="square" rtlCol="0">
            <a:spAutoFit/>
          </a:bodyPr>
          <a:lstStyle/>
          <a:p>
            <a:r>
              <a:rPr lang="es-ES" dirty="0" smtClean="0"/>
              <a:t>El nombre de Acueducto del Diablo </a:t>
            </a:r>
            <a:r>
              <a:rPr lang="es-ES" b="1" dirty="0" smtClean="0"/>
              <a:t>se debe a una leyenda</a:t>
            </a:r>
            <a:r>
              <a:rPr lang="es-ES" dirty="0" smtClean="0"/>
              <a:t> popular que cuenta cómo el Diablo solicitó una doncella a cambio de levantar la construcción en una noche, antes de que los gallos cantaran. El prometido de la joven despertó a todos los gallos de las granjas vecinas imitando su canto, contestando los gallos antes de la hora prevista. El Diablo, al ver que había perdido la apuesta casi habiendo construido el Acueducto, huyó sin conseguir a la doncella. </a:t>
            </a:r>
            <a:endParaRPr lang="es-ES" dirty="0"/>
          </a:p>
        </p:txBody>
      </p:sp>
      <p:pic>
        <p:nvPicPr>
          <p:cNvPr id="3" name="Imagen 2"/>
          <p:cNvPicPr>
            <a:picLocks noChangeAspect="1"/>
          </p:cNvPicPr>
          <p:nvPr/>
        </p:nvPicPr>
        <p:blipFill>
          <a:blip r:embed="rId2" cstate="print"/>
          <a:stretch>
            <a:fillRect/>
          </a:stretch>
        </p:blipFill>
        <p:spPr>
          <a:xfrm>
            <a:off x="6380289" y="1064712"/>
            <a:ext cx="5298510" cy="4772417"/>
          </a:xfrm>
          <a:prstGeom prst="rect">
            <a:avLst/>
          </a:prstGeom>
          <a:ln>
            <a:noFill/>
          </a:ln>
          <a:effectLst>
            <a:softEdge rad="112500"/>
          </a:effectLst>
        </p:spPr>
      </p:pic>
      <p:sp>
        <p:nvSpPr>
          <p:cNvPr id="5" name="4 Rectángulo"/>
          <p:cNvSpPr/>
          <p:nvPr/>
        </p:nvSpPr>
        <p:spPr>
          <a:xfrm>
            <a:off x="758223" y="864215"/>
            <a:ext cx="3177473" cy="646331"/>
          </a:xfrm>
          <a:prstGeom prst="rect">
            <a:avLst/>
          </a:prstGeom>
          <a:noFill/>
        </p:spPr>
        <p:txBody>
          <a:bodyPr wrap="none" lIns="91440" tIns="45720" rIns="91440" bIns="45720">
            <a:spAutoFit/>
          </a:bodyPr>
          <a:lstStyle/>
          <a:p>
            <a:pPr algn="ctr"/>
            <a:r>
              <a:rPr lang="es-E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Las Leyendas</a:t>
            </a:r>
            <a:endParaRPr lang="es-E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 xmlns:p14="http://schemas.microsoft.com/office/powerpoint/2010/main" val="107106375"/>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741352" y="1486291"/>
            <a:ext cx="4371975" cy="3970318"/>
          </a:xfrm>
          <a:prstGeom prst="rect">
            <a:avLst/>
          </a:prstGeom>
          <a:noFill/>
        </p:spPr>
        <p:txBody>
          <a:bodyPr wrap="square" rtlCol="0">
            <a:spAutoFit/>
          </a:bodyPr>
          <a:lstStyle/>
          <a:p>
            <a:r>
              <a:rPr lang="es-ES" b="1" dirty="0" smtClean="0"/>
              <a:t>Dice otra leyenda </a:t>
            </a:r>
            <a:r>
              <a:rPr lang="es-ES" dirty="0" smtClean="0"/>
              <a:t>que el maestro constructor de obras estaba levantando el puente y una ráfaga de vienta se lo llevó. Éste, desesperado, dijo que solo el Diablo podría construir un puente que durara mil años. Así, se le apareció Satanás que garantizó que aquella misma noche construiría un puente. A cambio, el Diablo pidió el alma del primero que bebiera el agua que pasara por el puente. El primero que lo hizo fue un asno, y el Diablo se quedó con su alma.</a:t>
            </a:r>
            <a:endParaRPr lang="es-ES" dirty="0"/>
          </a:p>
        </p:txBody>
      </p:sp>
      <p:pic>
        <p:nvPicPr>
          <p:cNvPr id="3" name="Imagen 2"/>
          <p:cNvPicPr>
            <a:picLocks noChangeAspect="1"/>
          </p:cNvPicPr>
          <p:nvPr/>
        </p:nvPicPr>
        <p:blipFill>
          <a:blip r:embed="rId2" cstate="print"/>
          <a:stretch>
            <a:fillRect/>
          </a:stretch>
        </p:blipFill>
        <p:spPr>
          <a:xfrm>
            <a:off x="436587" y="1272262"/>
            <a:ext cx="5864500" cy="4398375"/>
          </a:xfrm>
          <a:prstGeom prst="rect">
            <a:avLst/>
          </a:prstGeom>
          <a:ln>
            <a:noFill/>
          </a:ln>
          <a:effectLst>
            <a:softEdge rad="112500"/>
          </a:effectLst>
        </p:spPr>
      </p:pic>
    </p:spTree>
    <p:extLst>
      <p:ext uri="{BB962C8B-B14F-4D97-AF65-F5344CB8AC3E}">
        <p14:creationId xmlns="" xmlns:p14="http://schemas.microsoft.com/office/powerpoint/2010/main" val="4203010309"/>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3893" y="649318"/>
            <a:ext cx="6769802" cy="923330"/>
          </a:xfrm>
          <a:prstGeom prst="rect">
            <a:avLst/>
          </a:prstGeom>
          <a:noFill/>
        </p:spPr>
        <p:txBody>
          <a:bodyPr wrap="none" lIns="91440" tIns="45720" rIns="91440" bIns="45720">
            <a:spAutoFit/>
          </a:bodyPr>
          <a:lstStyle/>
          <a:p>
            <a:pPr algn="ct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Historia de Tarraco</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CuadroTexto 2"/>
          <p:cNvSpPr txBox="1"/>
          <p:nvPr/>
        </p:nvSpPr>
        <p:spPr>
          <a:xfrm>
            <a:off x="538619" y="2028535"/>
            <a:ext cx="6216189" cy="1754326"/>
          </a:xfrm>
          <a:prstGeom prst="rect">
            <a:avLst/>
          </a:prstGeom>
          <a:noFill/>
        </p:spPr>
        <p:txBody>
          <a:bodyPr wrap="square" rtlCol="0">
            <a:spAutoFit/>
          </a:bodyPr>
          <a:lstStyle/>
          <a:p>
            <a:r>
              <a:rPr lang="es-ES" dirty="0" smtClean="0">
                <a:ea typeface="Adobe Ming Std L" pitchFamily="18" charset="-128"/>
                <a:cs typeface="Adobe Arabic" pitchFamily="18" charset="-78"/>
              </a:rPr>
              <a:t>Tarraco es el primer y más antiguo asentamiento romano en la Península Ibérica. Surge a la raíz de la llegado del ejército romano a la Península el 218 a.C, en el marco de la confrontación bélica entre romanos y cartaginenses, la llamada Segunda Guerra Púnica. </a:t>
            </a:r>
          </a:p>
        </p:txBody>
      </p:sp>
      <p:pic>
        <p:nvPicPr>
          <p:cNvPr id="4" name="Imagen 3"/>
          <p:cNvPicPr>
            <a:picLocks noChangeAspect="1"/>
          </p:cNvPicPr>
          <p:nvPr/>
        </p:nvPicPr>
        <p:blipFill>
          <a:blip r:embed="rId2" cstate="print"/>
          <a:stretch>
            <a:fillRect/>
          </a:stretch>
        </p:blipFill>
        <p:spPr>
          <a:xfrm>
            <a:off x="7017453" y="1123870"/>
            <a:ext cx="4751540" cy="3563655"/>
          </a:xfrm>
          <a:prstGeom prst="rect">
            <a:avLst/>
          </a:prstGeom>
          <a:ln>
            <a:noFill/>
          </a:ln>
          <a:effectLst>
            <a:softEdge rad="112500"/>
          </a:effectLst>
        </p:spPr>
      </p:pic>
      <p:sp>
        <p:nvSpPr>
          <p:cNvPr id="8" name="CuadroTexto 4"/>
          <p:cNvSpPr txBox="1"/>
          <p:nvPr/>
        </p:nvSpPr>
        <p:spPr>
          <a:xfrm>
            <a:off x="538619" y="3782861"/>
            <a:ext cx="11230374" cy="2031325"/>
          </a:xfrm>
          <a:prstGeom prst="rect">
            <a:avLst/>
          </a:prstGeom>
          <a:noFill/>
        </p:spPr>
        <p:txBody>
          <a:bodyPr wrap="square" rtlCol="0">
            <a:spAutoFit/>
          </a:bodyPr>
          <a:lstStyle/>
          <a:p>
            <a:pPr lvl="0"/>
            <a:endParaRPr lang="es-ES" dirty="0">
              <a:solidFill>
                <a:srgbClr val="624D38"/>
              </a:solidFill>
            </a:endParaRPr>
          </a:p>
          <a:p>
            <a:pPr lvl="0"/>
            <a:r>
              <a:rPr lang="es-ES" dirty="0">
                <a:solidFill>
                  <a:srgbClr val="624D38"/>
                </a:solidFill>
              </a:rPr>
              <a:t>Los romanos desembarcaron en la </a:t>
            </a:r>
            <a:r>
              <a:rPr lang="es-ES" dirty="0" smtClean="0">
                <a:solidFill>
                  <a:srgbClr val="624D38"/>
                </a:solidFill>
              </a:rPr>
              <a:t>ciudad</a:t>
            </a:r>
            <a:endParaRPr lang="es-ES" dirty="0" smtClean="0">
              <a:solidFill>
                <a:srgbClr val="FF0000"/>
              </a:solidFill>
            </a:endParaRPr>
          </a:p>
          <a:p>
            <a:pPr lvl="0"/>
            <a:r>
              <a:rPr lang="es-ES" dirty="0" smtClean="0">
                <a:solidFill>
                  <a:srgbClr val="624D38"/>
                </a:solidFill>
              </a:rPr>
              <a:t>griega </a:t>
            </a:r>
            <a:r>
              <a:rPr lang="es-ES" dirty="0">
                <a:solidFill>
                  <a:srgbClr val="624D38"/>
                </a:solidFill>
              </a:rPr>
              <a:t>de Emporium para dirigirse desde allí hacia el sur </a:t>
            </a:r>
            <a:endParaRPr lang="es-ES" dirty="0" smtClean="0">
              <a:solidFill>
                <a:srgbClr val="624D38"/>
              </a:solidFill>
            </a:endParaRPr>
          </a:p>
          <a:p>
            <a:pPr lvl="0"/>
            <a:r>
              <a:rPr lang="es-ES" dirty="0" smtClean="0">
                <a:solidFill>
                  <a:srgbClr val="624D38"/>
                </a:solidFill>
              </a:rPr>
              <a:t>con </a:t>
            </a:r>
            <a:r>
              <a:rPr lang="es-ES" dirty="0">
                <a:solidFill>
                  <a:srgbClr val="624D38"/>
                </a:solidFill>
              </a:rPr>
              <a:t>el fin de controlar las tierras al norte del Ebro. Tras </a:t>
            </a:r>
            <a:endParaRPr lang="es-ES" dirty="0" smtClean="0">
              <a:solidFill>
                <a:srgbClr val="624D38"/>
              </a:solidFill>
            </a:endParaRPr>
          </a:p>
          <a:p>
            <a:pPr lvl="0"/>
            <a:r>
              <a:rPr lang="es-ES" dirty="0" smtClean="0">
                <a:solidFill>
                  <a:srgbClr val="624D38"/>
                </a:solidFill>
              </a:rPr>
              <a:t>vencer </a:t>
            </a:r>
            <a:r>
              <a:rPr lang="es-ES" dirty="0">
                <a:solidFill>
                  <a:srgbClr val="624D38"/>
                </a:solidFill>
              </a:rPr>
              <a:t>en un primer combate a los cartaginenses, dejó </a:t>
            </a:r>
            <a:r>
              <a:rPr lang="es-ES" dirty="0" smtClean="0">
                <a:solidFill>
                  <a:srgbClr val="624D38"/>
                </a:solidFill>
              </a:rPr>
              <a:t> </a:t>
            </a:r>
            <a:r>
              <a:rPr lang="es-ES" dirty="0" smtClean="0">
                <a:solidFill>
                  <a:srgbClr val="FF0000"/>
                </a:solidFill>
              </a:rPr>
              <a:t>¿quién? </a:t>
            </a:r>
            <a:r>
              <a:rPr lang="es-ES" dirty="0" smtClean="0"/>
              <a:t>una</a:t>
            </a:r>
            <a:r>
              <a:rPr lang="es-ES" dirty="0" smtClean="0">
                <a:solidFill>
                  <a:srgbClr val="FF0000"/>
                </a:solidFill>
              </a:rPr>
              <a:t> </a:t>
            </a:r>
            <a:r>
              <a:rPr lang="es-ES" dirty="0">
                <a:solidFill>
                  <a:srgbClr val="624D38"/>
                </a:solidFill>
              </a:rPr>
              <a:t>pequeña guarnición que poco tiempo después se transformó </a:t>
            </a:r>
            <a:r>
              <a:rPr lang="es-ES" dirty="0" smtClean="0">
                <a:solidFill>
                  <a:srgbClr val="624D38"/>
                </a:solidFill>
              </a:rPr>
              <a:t>en la </a:t>
            </a:r>
            <a:r>
              <a:rPr lang="es-ES" dirty="0">
                <a:solidFill>
                  <a:srgbClr val="624D38"/>
                </a:solidFill>
              </a:rPr>
              <a:t>principal base militar romana en Hispania y en la ciudad de </a:t>
            </a:r>
            <a:r>
              <a:rPr lang="es-ES" dirty="0" err="1" smtClean="0">
                <a:solidFill>
                  <a:srgbClr val="624D38"/>
                </a:solidFill>
              </a:rPr>
              <a:t>Tarraco</a:t>
            </a:r>
            <a:r>
              <a:rPr lang="es-ES" dirty="0" smtClean="0">
                <a:solidFill>
                  <a:srgbClr val="624D38"/>
                </a:solidFill>
              </a:rPr>
              <a:t>.</a:t>
            </a:r>
            <a:endParaRPr lang="es-ES" dirty="0">
              <a:solidFill>
                <a:srgbClr val="FF0000"/>
              </a:solidFill>
            </a:endParaRPr>
          </a:p>
        </p:txBody>
      </p:sp>
    </p:spTree>
    <p:extLst>
      <p:ext uri="{BB962C8B-B14F-4D97-AF65-F5344CB8AC3E}">
        <p14:creationId xmlns="" xmlns:p14="http://schemas.microsoft.com/office/powerpoint/2010/main" val="16590832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547367" y="544758"/>
            <a:ext cx="9498114" cy="923330"/>
          </a:xfrm>
          <a:prstGeom prst="rect">
            <a:avLst/>
          </a:prstGeom>
          <a:noFill/>
        </p:spPr>
        <p:txBody>
          <a:bodyPr wrap="none" lIns="91440" tIns="45720" rIns="91440" bIns="45720">
            <a:spAutoFit/>
          </a:bodyPr>
          <a:lstStyle/>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Villa romana de Centcelles</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CuadroTexto 1"/>
          <p:cNvSpPr txBox="1"/>
          <p:nvPr/>
        </p:nvSpPr>
        <p:spPr>
          <a:xfrm>
            <a:off x="1027134" y="1741118"/>
            <a:ext cx="3356975" cy="4524315"/>
          </a:xfrm>
          <a:prstGeom prst="rect">
            <a:avLst/>
          </a:prstGeom>
          <a:noFill/>
        </p:spPr>
        <p:txBody>
          <a:bodyPr wrap="square" rtlCol="0">
            <a:spAutoFit/>
          </a:bodyPr>
          <a:lstStyle/>
          <a:p>
            <a:r>
              <a:rPr lang="es-ES" dirty="0" smtClean="0"/>
              <a:t>La villa fue fundada en el siglo II-I a.C. y fue abandonada o destruida dos siglos después. En el siglo IV se inicia una nueva construcción con dos salas y sus respectivos edificios termales. </a:t>
            </a:r>
          </a:p>
          <a:p>
            <a:endParaRPr lang="es-ES" dirty="0"/>
          </a:p>
          <a:p>
            <a:r>
              <a:rPr lang="es-ES" b="1" dirty="0" smtClean="0"/>
              <a:t>La primera </a:t>
            </a:r>
            <a:r>
              <a:rPr lang="es-ES" dirty="0" smtClean="0"/>
              <a:t>de las dos salas es de planta rectangular lobulada. Fue la sala principal de la villa. Estaba cubierta por una cúpula hoy desaparecida. </a:t>
            </a:r>
          </a:p>
          <a:p>
            <a:endParaRPr lang="es-ES" dirty="0"/>
          </a:p>
        </p:txBody>
      </p:sp>
      <p:pic>
        <p:nvPicPr>
          <p:cNvPr id="3" name="Imagen 2"/>
          <p:cNvPicPr>
            <a:picLocks noChangeAspect="1"/>
          </p:cNvPicPr>
          <p:nvPr/>
        </p:nvPicPr>
        <p:blipFill>
          <a:blip r:embed="rId2" cstate="print"/>
          <a:stretch>
            <a:fillRect/>
          </a:stretch>
        </p:blipFill>
        <p:spPr>
          <a:xfrm>
            <a:off x="4892457" y="1589663"/>
            <a:ext cx="3387247" cy="2273759"/>
          </a:xfrm>
          <a:prstGeom prst="rect">
            <a:avLst/>
          </a:prstGeom>
          <a:ln>
            <a:noFill/>
          </a:ln>
          <a:effectLst>
            <a:softEdge rad="112500"/>
          </a:effectLst>
        </p:spPr>
      </p:pic>
      <p:pic>
        <p:nvPicPr>
          <p:cNvPr id="5" name="Imagen 4"/>
          <p:cNvPicPr>
            <a:picLocks noChangeAspect="1"/>
          </p:cNvPicPr>
          <p:nvPr/>
        </p:nvPicPr>
        <p:blipFill>
          <a:blip r:embed="rId3" cstate="print"/>
          <a:stretch>
            <a:fillRect/>
          </a:stretch>
        </p:blipFill>
        <p:spPr>
          <a:xfrm>
            <a:off x="8788052" y="1579202"/>
            <a:ext cx="3047793" cy="4568441"/>
          </a:xfrm>
          <a:prstGeom prst="rect">
            <a:avLst/>
          </a:prstGeom>
          <a:ln>
            <a:noFill/>
          </a:ln>
          <a:effectLst>
            <a:softEdge rad="112500"/>
          </a:effectLst>
        </p:spPr>
      </p:pic>
      <p:pic>
        <p:nvPicPr>
          <p:cNvPr id="6" name="Imagen 5"/>
          <p:cNvPicPr>
            <a:picLocks noChangeAspect="1"/>
          </p:cNvPicPr>
          <p:nvPr/>
        </p:nvPicPr>
        <p:blipFill>
          <a:blip r:embed="rId4" cstate="print"/>
          <a:stretch>
            <a:fillRect/>
          </a:stretch>
        </p:blipFill>
        <p:spPr>
          <a:xfrm>
            <a:off x="4936297" y="3932742"/>
            <a:ext cx="3299565" cy="2214901"/>
          </a:xfrm>
          <a:prstGeom prst="rect">
            <a:avLst/>
          </a:prstGeom>
          <a:ln>
            <a:noFill/>
          </a:ln>
          <a:effectLst>
            <a:softEdge rad="112500"/>
          </a:effectLst>
        </p:spPr>
      </p:pic>
    </p:spTree>
    <p:extLst>
      <p:ext uri="{BB962C8B-B14F-4D97-AF65-F5344CB8AC3E}">
        <p14:creationId xmlns="" xmlns:p14="http://schemas.microsoft.com/office/powerpoint/2010/main" val="2451346245"/>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379913" y="538619"/>
            <a:ext cx="3594969" cy="5632311"/>
          </a:xfrm>
          <a:prstGeom prst="rect">
            <a:avLst/>
          </a:prstGeom>
          <a:noFill/>
        </p:spPr>
        <p:txBody>
          <a:bodyPr wrap="square" rtlCol="0">
            <a:spAutoFit/>
          </a:bodyPr>
          <a:lstStyle/>
          <a:p>
            <a:r>
              <a:rPr lang="es-ES" b="1" dirty="0" smtClean="0"/>
              <a:t>La segunda sala </a:t>
            </a:r>
            <a:r>
              <a:rPr lang="es-ES" dirty="0" smtClean="0"/>
              <a:t>de planta circular fue convertida posteriormente en un mausoleo y conserva su cúpula original con pinturas murales y mosaicos polícromos con escenas bíblicas consideradas las representaciones cristianas en edificaciones romanas más antiguas que se conocen.</a:t>
            </a:r>
          </a:p>
          <a:p>
            <a:endParaRPr lang="es-ES" dirty="0"/>
          </a:p>
          <a:p>
            <a:r>
              <a:rPr lang="es-ES" dirty="0" smtClean="0"/>
              <a:t>Se especula sobre la posibilidad de que esta mausoleo fue la tumba de Constancio, el hijo del emperador Constantino el Grande, fallecido en el año 350, o bien del mismo Constantino.</a:t>
            </a:r>
            <a:endParaRPr lang="es-ES" dirty="0"/>
          </a:p>
        </p:txBody>
      </p:sp>
      <p:pic>
        <p:nvPicPr>
          <p:cNvPr id="3" name="Imagen 2"/>
          <p:cNvPicPr>
            <a:picLocks noChangeAspect="1"/>
          </p:cNvPicPr>
          <p:nvPr/>
        </p:nvPicPr>
        <p:blipFill>
          <a:blip r:embed="rId2" cstate="print"/>
          <a:stretch>
            <a:fillRect/>
          </a:stretch>
        </p:blipFill>
        <p:spPr>
          <a:xfrm>
            <a:off x="574058" y="515759"/>
            <a:ext cx="3408123" cy="2906039"/>
          </a:xfrm>
          <a:prstGeom prst="rect">
            <a:avLst/>
          </a:prstGeom>
        </p:spPr>
      </p:pic>
      <p:pic>
        <p:nvPicPr>
          <p:cNvPr id="4" name="Imagen 3"/>
          <p:cNvPicPr>
            <a:picLocks noChangeAspect="1"/>
          </p:cNvPicPr>
          <p:nvPr/>
        </p:nvPicPr>
        <p:blipFill>
          <a:blip r:embed="rId3" cstate="print"/>
          <a:stretch>
            <a:fillRect/>
          </a:stretch>
        </p:blipFill>
        <p:spPr>
          <a:xfrm>
            <a:off x="585488" y="3410368"/>
            <a:ext cx="3423633" cy="2880986"/>
          </a:xfrm>
          <a:prstGeom prst="rect">
            <a:avLst/>
          </a:prstGeom>
        </p:spPr>
      </p:pic>
      <p:pic>
        <p:nvPicPr>
          <p:cNvPr id="5" name="Imagen 4"/>
          <p:cNvPicPr>
            <a:picLocks noChangeAspect="1"/>
          </p:cNvPicPr>
          <p:nvPr/>
        </p:nvPicPr>
        <p:blipFill>
          <a:blip r:embed="rId4" cstate="print"/>
          <a:stretch>
            <a:fillRect/>
          </a:stretch>
        </p:blipFill>
        <p:spPr>
          <a:xfrm>
            <a:off x="3982181" y="527189"/>
            <a:ext cx="3269293" cy="2880986"/>
          </a:xfrm>
          <a:prstGeom prst="rect">
            <a:avLst/>
          </a:prstGeom>
        </p:spPr>
      </p:pic>
      <p:pic>
        <p:nvPicPr>
          <p:cNvPr id="6" name="Imagen 5"/>
          <p:cNvPicPr>
            <a:picLocks noChangeAspect="1"/>
          </p:cNvPicPr>
          <p:nvPr/>
        </p:nvPicPr>
        <p:blipFill>
          <a:blip r:embed="rId5" cstate="print"/>
          <a:stretch>
            <a:fillRect/>
          </a:stretch>
        </p:blipFill>
        <p:spPr>
          <a:xfrm>
            <a:off x="3986261" y="3386726"/>
            <a:ext cx="3260359" cy="2903562"/>
          </a:xfrm>
          <a:prstGeom prst="rect">
            <a:avLst/>
          </a:prstGeom>
        </p:spPr>
      </p:pic>
    </p:spTree>
    <p:extLst>
      <p:ext uri="{BB962C8B-B14F-4D97-AF65-F5344CB8AC3E}">
        <p14:creationId xmlns="" xmlns:p14="http://schemas.microsoft.com/office/powerpoint/2010/main" val="21019295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450016" y="624968"/>
            <a:ext cx="7342075" cy="923330"/>
          </a:xfrm>
          <a:prstGeom prst="rect">
            <a:avLst/>
          </a:prstGeom>
          <a:noFill/>
        </p:spPr>
        <p:txBody>
          <a:bodyPr wrap="none" lIns="91440" tIns="45720" rIns="91440" bIns="45720">
            <a:spAutoFit/>
          </a:bodyPr>
          <a:lstStyle/>
          <a:p>
            <a:pPr algn="ct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Museo Arqueológico</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2" name="Imagen 1"/>
          <p:cNvPicPr>
            <a:picLocks noChangeAspect="1"/>
          </p:cNvPicPr>
          <p:nvPr/>
        </p:nvPicPr>
        <p:blipFill>
          <a:blip r:embed="rId2" cstate="print"/>
          <a:stretch>
            <a:fillRect/>
          </a:stretch>
        </p:blipFill>
        <p:spPr>
          <a:xfrm>
            <a:off x="494119" y="1576551"/>
            <a:ext cx="3700692" cy="30782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8" name="Picture 4" descr="F:\DSCN012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577086" y="1736570"/>
            <a:ext cx="2595219" cy="307821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 xmlns:a14="http://schemas.microsoft.com/office/drawing/2010/main">
                <a:solidFill>
                  <a:srgbClr val="FFFFFF"/>
                </a:solidFill>
              </a14:hiddenFill>
            </a:ext>
          </a:extLst>
        </p:spPr>
      </p:pic>
      <p:sp>
        <p:nvSpPr>
          <p:cNvPr id="6" name="5 CuadroTexto"/>
          <p:cNvSpPr txBox="1"/>
          <p:nvPr/>
        </p:nvSpPr>
        <p:spPr>
          <a:xfrm>
            <a:off x="8675370" y="5089097"/>
            <a:ext cx="2628900" cy="646331"/>
          </a:xfrm>
          <a:prstGeom prst="rect">
            <a:avLst/>
          </a:prstGeom>
          <a:solidFill>
            <a:schemeClr val="tx1">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ES" sz="1200" b="1" dirty="0" smtClean="0"/>
              <a:t>Cabeza de Hércules con la piel del león de Nemea.</a:t>
            </a:r>
          </a:p>
          <a:p>
            <a:pPr algn="ctr"/>
            <a:endParaRPr lang="es-ES" sz="1200" b="1" dirty="0"/>
          </a:p>
        </p:txBody>
      </p:sp>
      <p:sp>
        <p:nvSpPr>
          <p:cNvPr id="24" name="Rectángulo 2"/>
          <p:cNvSpPr/>
          <p:nvPr/>
        </p:nvSpPr>
        <p:spPr>
          <a:xfrm>
            <a:off x="775099" y="4895463"/>
            <a:ext cx="3179681" cy="923330"/>
          </a:xfrm>
          <a:prstGeom prst="rect">
            <a:avLst/>
          </a:prstGeom>
          <a:solidFill>
            <a:schemeClr val="tx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b="1" dirty="0"/>
              <a:t>Detalle del emblema central del mosaico</a:t>
            </a:r>
            <a:r>
              <a:rPr lang="es-ES" sz="1200" b="1" dirty="0" smtClean="0"/>
              <a:t>, de </a:t>
            </a:r>
            <a:r>
              <a:rPr lang="es-ES" sz="1200" b="1" i="1" dirty="0" smtClean="0"/>
              <a:t>opus </a:t>
            </a:r>
            <a:r>
              <a:rPr lang="es-ES" sz="1200" b="1" i="1" dirty="0" err="1" smtClean="0"/>
              <a:t>vermiculatum</a:t>
            </a:r>
            <a:r>
              <a:rPr lang="es-ES" sz="1200" b="1" i="1" dirty="0" smtClean="0"/>
              <a:t> </a:t>
            </a:r>
            <a:r>
              <a:rPr lang="es-ES" sz="1200" b="1" dirty="0" smtClean="0"/>
              <a:t>, con la representación de la Medusa.</a:t>
            </a:r>
          </a:p>
          <a:p>
            <a:pPr algn="ctr"/>
            <a:r>
              <a:rPr lang="es-ES" b="1" dirty="0" smtClean="0"/>
              <a:t>     </a:t>
            </a:r>
            <a:endParaRPr lang="es-ES" b="1" dirty="0"/>
          </a:p>
        </p:txBody>
      </p:sp>
      <p:pic>
        <p:nvPicPr>
          <p:cNvPr id="27" name="Picture 4" descr="F:\DSCN0099.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048943" y="1827298"/>
            <a:ext cx="2380557" cy="29961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 xmlns:a14="http://schemas.microsoft.com/office/drawing/2010/main">
                <a:solidFill>
                  <a:srgbClr val="FFFFFF"/>
                </a:solidFill>
              </a14:hiddenFill>
            </a:ext>
          </a:extLst>
        </p:spPr>
      </p:pic>
      <p:sp>
        <p:nvSpPr>
          <p:cNvPr id="28" name="27 CuadroTexto"/>
          <p:cNvSpPr txBox="1"/>
          <p:nvPr/>
        </p:nvSpPr>
        <p:spPr>
          <a:xfrm>
            <a:off x="4883727" y="4928408"/>
            <a:ext cx="2785199" cy="646331"/>
          </a:xfrm>
          <a:prstGeom prst="rect">
            <a:avLst/>
          </a:prstGeom>
          <a:solidFill>
            <a:schemeClr val="tx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s-ES" sz="1200" b="1" dirty="0" smtClean="0"/>
              <a:t>Muñeca articulada </a:t>
            </a:r>
            <a:r>
              <a:rPr lang="es-ES" sz="1200" dirty="0" smtClean="0"/>
              <a:t>hallada en la Necrópolis Paleocristiana, dentro de la tumba de una niña. Copia.</a:t>
            </a:r>
            <a:endParaRPr lang="es-ES" sz="1200" dirty="0"/>
          </a:p>
        </p:txBody>
      </p:sp>
    </p:spTree>
    <p:extLst>
      <p:ext uri="{BB962C8B-B14F-4D97-AF65-F5344CB8AC3E}">
        <p14:creationId xmlns="" xmlns:p14="http://schemas.microsoft.com/office/powerpoint/2010/main" val="22752004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DSCN012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4117" y="1700876"/>
            <a:ext cx="2427663" cy="323688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2051" name="Picture 3" descr="F:\DSCN0129.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985413" y="871795"/>
            <a:ext cx="3920837" cy="294062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5" name="4 CuadroTexto"/>
          <p:cNvSpPr txBox="1"/>
          <p:nvPr/>
        </p:nvSpPr>
        <p:spPr>
          <a:xfrm>
            <a:off x="442653" y="1003762"/>
            <a:ext cx="2289117" cy="461665"/>
          </a:xfrm>
          <a:prstGeom prst="rect">
            <a:avLst/>
          </a:prstGeom>
          <a:solidFill>
            <a:schemeClr val="tx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ES" sz="1200" dirty="0" smtClean="0"/>
              <a:t>Siglo II d.C. Mármol. Copia de un </a:t>
            </a:r>
            <a:r>
              <a:rPr lang="es-ES" sz="1200" b="1" dirty="0" smtClean="0"/>
              <a:t>original helenísco. </a:t>
            </a:r>
            <a:endParaRPr lang="es-ES" sz="1200" b="1" dirty="0"/>
          </a:p>
        </p:txBody>
      </p:sp>
      <p:sp>
        <p:nvSpPr>
          <p:cNvPr id="6" name="5 CuadroTexto"/>
          <p:cNvSpPr txBox="1"/>
          <p:nvPr/>
        </p:nvSpPr>
        <p:spPr>
          <a:xfrm>
            <a:off x="8402089" y="3860223"/>
            <a:ext cx="2784764" cy="461665"/>
          </a:xfrm>
          <a:prstGeom prst="rect">
            <a:avLst/>
          </a:prstGeom>
          <a:solidFill>
            <a:schemeClr val="tx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ES" sz="1200" b="1" dirty="0" smtClean="0"/>
              <a:t>Eros funerario dormido. </a:t>
            </a:r>
            <a:r>
              <a:rPr lang="es-ES" sz="1200" dirty="0" smtClean="0"/>
              <a:t>Mediados del s. II d.C.</a:t>
            </a:r>
            <a:endParaRPr lang="es-ES" sz="1200" dirty="0"/>
          </a:p>
        </p:txBody>
      </p:sp>
      <p:pic>
        <p:nvPicPr>
          <p:cNvPr id="8" name="Picture 2" descr="C:\Users\Usuario\Pictures\2014-03-30 TARRACO 2014\TARRACO 2014 091.JPG"/>
          <p:cNvPicPr>
            <a:picLocks noChangeAspect="1" noChangeArrowheads="1"/>
          </p:cNvPicPr>
          <p:nvPr/>
        </p:nvPicPr>
        <p:blipFill>
          <a:blip r:embed="rId4" cstate="print"/>
          <a:srcRect/>
          <a:stretch>
            <a:fillRect/>
          </a:stretch>
        </p:blipFill>
        <p:spPr bwMode="auto">
          <a:xfrm>
            <a:off x="3202940" y="3095625"/>
            <a:ext cx="4537388" cy="3045600"/>
          </a:xfrm>
          <a:prstGeom prst="rect">
            <a:avLst/>
          </a:prstGeom>
          <a:ln>
            <a:noFill/>
          </a:ln>
          <a:effectLst>
            <a:outerShdw blurRad="292100" dist="139700" dir="2700000" algn="tl" rotWithShape="0">
              <a:srgbClr val="333333">
                <a:alpha val="65000"/>
              </a:srgbClr>
            </a:outerShdw>
          </a:effectLst>
        </p:spPr>
      </p:pic>
      <p:sp>
        <p:nvSpPr>
          <p:cNvPr id="9" name="8 CuadroTexto"/>
          <p:cNvSpPr txBox="1"/>
          <p:nvPr/>
        </p:nvSpPr>
        <p:spPr>
          <a:xfrm>
            <a:off x="4005349" y="2080953"/>
            <a:ext cx="2784764" cy="646331"/>
          </a:xfrm>
          <a:prstGeom prst="rect">
            <a:avLst/>
          </a:prstGeom>
          <a:solidFill>
            <a:schemeClr val="tx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ES" sz="1200" b="1" dirty="0" smtClean="0"/>
              <a:t>Representación de </a:t>
            </a:r>
            <a:r>
              <a:rPr lang="es-ES" sz="1200" b="1" dirty="0" err="1" smtClean="0"/>
              <a:t>Antinoo</a:t>
            </a:r>
            <a:r>
              <a:rPr lang="es-ES" sz="1200" b="1" dirty="0" smtClean="0"/>
              <a:t>. </a:t>
            </a:r>
            <a:r>
              <a:rPr lang="es-ES" sz="1200" dirty="0" smtClean="0"/>
              <a:t>Pieza hallada </a:t>
            </a:r>
            <a:r>
              <a:rPr lang="es-ES" sz="1200" dirty="0" err="1" smtClean="0"/>
              <a:t>eln</a:t>
            </a:r>
            <a:r>
              <a:rPr lang="es-ES" sz="1200" dirty="0" smtClean="0"/>
              <a:t> la villa romana </a:t>
            </a:r>
            <a:r>
              <a:rPr lang="es-ES" sz="1200" dirty="0" err="1" smtClean="0"/>
              <a:t>dels</a:t>
            </a:r>
            <a:r>
              <a:rPr lang="es-ES" sz="1200" dirty="0" smtClean="0"/>
              <a:t> </a:t>
            </a:r>
            <a:r>
              <a:rPr lang="es-ES" sz="1200" dirty="0" err="1" smtClean="0"/>
              <a:t>Munts</a:t>
            </a:r>
            <a:r>
              <a:rPr lang="es-ES" sz="1200" dirty="0" smtClean="0"/>
              <a:t>.</a:t>
            </a:r>
            <a:endParaRPr lang="es-ES" sz="1200" dirty="0"/>
          </a:p>
        </p:txBody>
      </p:sp>
    </p:spTree>
    <p:extLst>
      <p:ext uri="{BB962C8B-B14F-4D97-AF65-F5344CB8AC3E}">
        <p14:creationId xmlns="" xmlns:p14="http://schemas.microsoft.com/office/powerpoint/2010/main" val="40165887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30686" y="526094"/>
            <a:ext cx="6709358" cy="5797848"/>
          </a:xfrm>
          <a:prstGeom prst="rect">
            <a:avLst/>
          </a:prstGeom>
        </p:spPr>
      </p:pic>
      <p:sp>
        <p:nvSpPr>
          <p:cNvPr id="6" name="Rectángulo 5"/>
          <p:cNvSpPr/>
          <p:nvPr/>
        </p:nvSpPr>
        <p:spPr>
          <a:xfrm>
            <a:off x="7953340" y="136453"/>
            <a:ext cx="4238660" cy="1754326"/>
          </a:xfrm>
          <a:prstGeom prst="rect">
            <a:avLst/>
          </a:prstGeom>
          <a:noFill/>
        </p:spPr>
        <p:txBody>
          <a:bodyPr wrap="none" lIns="91440" tIns="45720" rIns="91440" bIns="45720">
            <a:spAutoFit/>
          </a:bodyPr>
          <a:lstStyle/>
          <a:p>
            <a:pPr algn="ct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Plano de la </a:t>
            </a:r>
          </a:p>
          <a:p>
            <a:pPr algn="ct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ciudad</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CuadroTexto 2"/>
          <p:cNvSpPr txBox="1"/>
          <p:nvPr/>
        </p:nvSpPr>
        <p:spPr>
          <a:xfrm>
            <a:off x="8137399" y="1890779"/>
            <a:ext cx="3870542" cy="5078313"/>
          </a:xfrm>
          <a:prstGeom prst="rect">
            <a:avLst/>
          </a:prstGeom>
          <a:noFill/>
        </p:spPr>
        <p:txBody>
          <a:bodyPr wrap="square" rtlCol="0">
            <a:spAutoFit/>
          </a:bodyPr>
          <a:lstStyle/>
          <a:p>
            <a:pPr marL="342900" indent="-342900">
              <a:buAutoNum type="arabicPeriod"/>
            </a:pPr>
            <a:r>
              <a:rPr lang="es-ES" b="1" dirty="0" smtClean="0"/>
              <a:t>Anfiteatro.</a:t>
            </a:r>
          </a:p>
          <a:p>
            <a:pPr marL="342900" indent="-342900">
              <a:buAutoNum type="arabicPeriod"/>
            </a:pPr>
            <a:endParaRPr lang="es-ES" b="1" dirty="0"/>
          </a:p>
          <a:p>
            <a:pPr marL="342900" indent="-342900">
              <a:buAutoNum type="arabicPeriod"/>
            </a:pPr>
            <a:r>
              <a:rPr lang="es-ES" b="1" dirty="0" smtClean="0"/>
              <a:t>Circo.</a:t>
            </a:r>
          </a:p>
          <a:p>
            <a:pPr marL="342900" indent="-342900">
              <a:buAutoNum type="arabicPeriod"/>
            </a:pPr>
            <a:endParaRPr lang="es-ES" b="1" dirty="0"/>
          </a:p>
          <a:p>
            <a:pPr marL="342900" indent="-342900">
              <a:buAutoNum type="arabicPeriod"/>
            </a:pPr>
            <a:r>
              <a:rPr lang="es-ES" b="1" dirty="0" smtClean="0"/>
              <a:t>Foro Colonial.</a:t>
            </a:r>
          </a:p>
          <a:p>
            <a:pPr marL="342900" indent="-342900">
              <a:buAutoNum type="arabicPeriod"/>
            </a:pPr>
            <a:endParaRPr lang="es-ES" b="1" dirty="0"/>
          </a:p>
          <a:p>
            <a:pPr marL="342900" indent="-342900">
              <a:buAutoNum type="arabicPeriod"/>
            </a:pPr>
            <a:r>
              <a:rPr lang="es-ES" b="1" dirty="0" smtClean="0"/>
              <a:t>Foro Provincial </a:t>
            </a:r>
          </a:p>
          <a:p>
            <a:pPr marL="342900" indent="-342900">
              <a:buAutoNum type="arabicPeriod"/>
            </a:pPr>
            <a:endParaRPr lang="es-ES" b="1" dirty="0"/>
          </a:p>
          <a:p>
            <a:pPr marL="342900" indent="-342900">
              <a:buAutoNum type="arabicPeriod"/>
            </a:pPr>
            <a:r>
              <a:rPr lang="es-ES" b="1" dirty="0" smtClean="0"/>
              <a:t> Necrópolis.</a:t>
            </a:r>
          </a:p>
          <a:p>
            <a:pPr marL="342900" indent="-342900">
              <a:buAutoNum type="arabicPeriod"/>
            </a:pPr>
            <a:endParaRPr lang="es-ES" b="1" dirty="0" smtClean="0"/>
          </a:p>
          <a:p>
            <a:pPr marL="342900" indent="-342900">
              <a:buAutoNum type="arabicPeriod"/>
            </a:pPr>
            <a:r>
              <a:rPr lang="es-ES" b="1" dirty="0" smtClean="0"/>
              <a:t>Puerto.</a:t>
            </a:r>
          </a:p>
          <a:p>
            <a:pPr marL="342900" indent="-342900">
              <a:buAutoNum type="arabicPeriod"/>
            </a:pPr>
            <a:endParaRPr lang="es-ES" b="1" dirty="0"/>
          </a:p>
          <a:p>
            <a:pPr marL="342900" indent="-342900">
              <a:buAutoNum type="arabicPeriod"/>
            </a:pPr>
            <a:r>
              <a:rPr lang="es-ES" b="1" dirty="0" smtClean="0"/>
              <a:t>Recinto sagrado.</a:t>
            </a:r>
          </a:p>
          <a:p>
            <a:pPr marL="342900" indent="-342900">
              <a:buAutoNum type="arabicPeriod"/>
            </a:pPr>
            <a:endParaRPr lang="es-ES" b="1" dirty="0"/>
          </a:p>
          <a:p>
            <a:pPr marL="342900" indent="-342900">
              <a:buAutoNum type="arabicPeriod"/>
            </a:pPr>
            <a:r>
              <a:rPr lang="es-ES" b="1" dirty="0" smtClean="0"/>
              <a:t>Teatro.</a:t>
            </a:r>
          </a:p>
          <a:p>
            <a:pPr marL="342900" indent="-342900">
              <a:buAutoNum type="arabicPeriod"/>
            </a:pPr>
            <a:endParaRPr lang="es-ES" b="1" dirty="0"/>
          </a:p>
          <a:p>
            <a:pPr marL="342900" indent="-342900">
              <a:buAutoNum type="arabicPeriod"/>
            </a:pPr>
            <a:r>
              <a:rPr lang="es-ES" b="1" dirty="0" smtClean="0"/>
              <a:t>Vía Augusta.</a:t>
            </a:r>
            <a:endParaRPr lang="es-ES" b="1" dirty="0"/>
          </a:p>
          <a:p>
            <a:pPr marL="342900" indent="-342900">
              <a:buAutoNum type="arabicPeriod"/>
            </a:pPr>
            <a:endParaRPr lang="es-ES" b="1" dirty="0"/>
          </a:p>
        </p:txBody>
      </p:sp>
    </p:spTree>
    <p:extLst>
      <p:ext uri="{BB962C8B-B14F-4D97-AF65-F5344CB8AC3E}">
        <p14:creationId xmlns="" xmlns:p14="http://schemas.microsoft.com/office/powerpoint/2010/main" val="134576127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6189608" y="671599"/>
            <a:ext cx="5319220" cy="5120421"/>
          </a:xfrm>
          <a:prstGeom prst="rect">
            <a:avLst/>
          </a:prstGeom>
          <a:ln>
            <a:noFill/>
          </a:ln>
          <a:effectLst>
            <a:softEdge rad="112500"/>
          </a:effectLst>
        </p:spPr>
      </p:pic>
      <p:sp>
        <p:nvSpPr>
          <p:cNvPr id="3" name="Rectángulo 2"/>
          <p:cNvSpPr/>
          <p:nvPr/>
        </p:nvSpPr>
        <p:spPr>
          <a:xfrm>
            <a:off x="689789" y="1998076"/>
            <a:ext cx="4903637" cy="3416320"/>
          </a:xfrm>
          <a:prstGeom prst="rect">
            <a:avLst/>
          </a:prstGeom>
        </p:spPr>
        <p:txBody>
          <a:bodyPr wrap="square">
            <a:spAutoFit/>
          </a:bodyPr>
          <a:lstStyle/>
          <a:p>
            <a:r>
              <a:rPr lang="es-ES" dirty="0"/>
              <a:t>Un monumento excepcional, tanto por su </a:t>
            </a:r>
            <a:r>
              <a:rPr lang="es-ES" dirty="0" smtClean="0"/>
              <a:t>construcción </a:t>
            </a:r>
            <a:r>
              <a:rPr lang="es-ES" dirty="0"/>
              <a:t>como por ser el mejor conservado de todos los que nos quedan de la época republicana. </a:t>
            </a:r>
          </a:p>
          <a:p>
            <a:r>
              <a:rPr lang="es-ES" dirty="0"/>
              <a:t> </a:t>
            </a:r>
          </a:p>
          <a:p>
            <a:r>
              <a:rPr lang="es-ES" dirty="0"/>
              <a:t>Concretamente esta muralla se construyó entre los S.III y II a.C. Su originalidad reside en la conjunción de formas constructivas íberas y romanas y la utilización de diferentes aparejos utilizados en cada fase. Actualmente se conservan más de 1.300 m. en buenas condiciones.</a:t>
            </a:r>
          </a:p>
        </p:txBody>
      </p:sp>
      <p:sp>
        <p:nvSpPr>
          <p:cNvPr id="4" name="Rectángulo 3"/>
          <p:cNvSpPr/>
          <p:nvPr/>
        </p:nvSpPr>
        <p:spPr>
          <a:xfrm>
            <a:off x="620833" y="785899"/>
            <a:ext cx="3738524" cy="923330"/>
          </a:xfrm>
          <a:prstGeom prst="rect">
            <a:avLst/>
          </a:prstGeom>
          <a:noFill/>
        </p:spPr>
        <p:txBody>
          <a:bodyPr wrap="none" lIns="91440" tIns="45720" rIns="91440" bIns="45720">
            <a:spAutoFit/>
          </a:bodyPr>
          <a:lstStyle/>
          <a:p>
            <a:pPr algn="ct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La </a:t>
            </a:r>
            <a:r>
              <a:rPr lang="es-ES" sz="5400" b="1" spc="50" dirty="0" smtClean="0">
                <a:ln w="9525" cmpd="sng">
                  <a:solidFill>
                    <a:schemeClr val="accent1"/>
                  </a:solidFill>
                  <a:prstDash val="solid"/>
                </a:ln>
                <a:solidFill>
                  <a:srgbClr val="70AD47">
                    <a:tint val="1000"/>
                  </a:srgbClr>
                </a:solidFill>
                <a:effectLst>
                  <a:glow rad="38100">
                    <a:schemeClr val="accent1">
                      <a:alpha val="40000"/>
                    </a:schemeClr>
                  </a:glow>
                </a:effectLst>
              </a:rPr>
              <a:t>m</a:t>
            </a:r>
            <a:r>
              <a:rPr lang="es-ES" sz="54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uralla</a:t>
            </a: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 xmlns:p14="http://schemas.microsoft.com/office/powerpoint/2010/main" val="27718599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268015" y="302183"/>
            <a:ext cx="6196340" cy="4110683"/>
          </a:xfrm>
          <a:prstGeom prst="rect">
            <a:avLst/>
          </a:prstGeom>
          <a:ln>
            <a:noFill/>
          </a:ln>
          <a:effectLst>
            <a:softEdge rad="112500"/>
          </a:effectLst>
        </p:spPr>
      </p:pic>
      <p:sp>
        <p:nvSpPr>
          <p:cNvPr id="3" name="CuadroTexto 2"/>
          <p:cNvSpPr txBox="1"/>
          <p:nvPr/>
        </p:nvSpPr>
        <p:spPr>
          <a:xfrm>
            <a:off x="6658796" y="867104"/>
            <a:ext cx="5533204" cy="1200329"/>
          </a:xfrm>
          <a:prstGeom prst="rect">
            <a:avLst/>
          </a:prstGeom>
          <a:noFill/>
        </p:spPr>
        <p:txBody>
          <a:bodyPr wrap="square" rtlCol="0">
            <a:spAutoFit/>
          </a:bodyPr>
          <a:lstStyle/>
          <a:p>
            <a:r>
              <a:rPr lang="es-ES" b="1" dirty="0" smtClean="0"/>
              <a:t>1. Torre del Arzobispo, </a:t>
            </a:r>
            <a:r>
              <a:rPr lang="es-ES" dirty="0" smtClean="0"/>
              <a:t>el Arzobispado se halla al lado interior de la muralla. Conserva la parte inferior romana, construida con grandes bloques de piedra.</a:t>
            </a:r>
            <a:endParaRPr lang="es-ES" dirty="0"/>
          </a:p>
        </p:txBody>
      </p:sp>
      <p:sp>
        <p:nvSpPr>
          <p:cNvPr id="4" name="CuadroTexto 3"/>
          <p:cNvSpPr txBox="1"/>
          <p:nvPr/>
        </p:nvSpPr>
        <p:spPr>
          <a:xfrm>
            <a:off x="6658796" y="2658540"/>
            <a:ext cx="5234152" cy="1754326"/>
          </a:xfrm>
          <a:prstGeom prst="rect">
            <a:avLst/>
          </a:prstGeom>
          <a:noFill/>
        </p:spPr>
        <p:txBody>
          <a:bodyPr wrap="square" rtlCol="0">
            <a:spAutoFit/>
          </a:bodyPr>
          <a:lstStyle/>
          <a:p>
            <a:r>
              <a:rPr lang="es-ES" b="1" dirty="0" smtClean="0"/>
              <a:t>2. Torre del Cabiscol. </a:t>
            </a:r>
            <a:r>
              <a:rPr lang="es-ES" dirty="0" smtClean="0"/>
              <a:t>A diferencia de  la muralla, las torres tenían un cuerpo superior construido con grandes sillares que se conservan y al lado también podemos ver una de las puertas ciclópeas, por el tamaño de sus sillares.</a:t>
            </a:r>
            <a:r>
              <a:rPr lang="es-ES" b="1" dirty="0" smtClean="0"/>
              <a:t> </a:t>
            </a:r>
            <a:endParaRPr lang="es-ES" b="1" dirty="0"/>
          </a:p>
        </p:txBody>
      </p:sp>
      <p:sp>
        <p:nvSpPr>
          <p:cNvPr id="5" name="CuadroTexto 4"/>
          <p:cNvSpPr txBox="1"/>
          <p:nvPr/>
        </p:nvSpPr>
        <p:spPr>
          <a:xfrm>
            <a:off x="630621" y="4824248"/>
            <a:ext cx="11262327" cy="369332"/>
          </a:xfrm>
          <a:prstGeom prst="rect">
            <a:avLst/>
          </a:prstGeom>
          <a:noFill/>
        </p:spPr>
        <p:txBody>
          <a:bodyPr wrap="square" rtlCol="0">
            <a:spAutoFit/>
          </a:bodyPr>
          <a:lstStyle/>
          <a:p>
            <a:endParaRPr lang="es-ES" b="1"/>
          </a:p>
        </p:txBody>
      </p:sp>
      <p:sp>
        <p:nvSpPr>
          <p:cNvPr id="6" name="CuadroTexto 5"/>
          <p:cNvSpPr txBox="1"/>
          <p:nvPr/>
        </p:nvSpPr>
        <p:spPr>
          <a:xfrm>
            <a:off x="526093" y="4824248"/>
            <a:ext cx="11160691" cy="923330"/>
          </a:xfrm>
          <a:prstGeom prst="rect">
            <a:avLst/>
          </a:prstGeom>
          <a:noFill/>
        </p:spPr>
        <p:txBody>
          <a:bodyPr wrap="square" rtlCol="0">
            <a:spAutoFit/>
          </a:bodyPr>
          <a:lstStyle/>
          <a:p>
            <a:r>
              <a:rPr lang="es-ES" b="1" dirty="0" smtClean="0"/>
              <a:t>3. La Torre de Minerva. </a:t>
            </a:r>
            <a:r>
              <a:rPr lang="es-ES" dirty="0" smtClean="0"/>
              <a:t>Tiene un cuerpo principal de grandes bloques y un cuerpo superior de sillares almohadillados. En la parte superior de la torre se observa el relieve de la diosa Minerva, del que se conserva toda la parte inferior. </a:t>
            </a:r>
            <a:endParaRPr lang="es-ES" b="1" dirty="0"/>
          </a:p>
        </p:txBody>
      </p:sp>
    </p:spTree>
    <p:extLst>
      <p:ext uri="{BB962C8B-B14F-4D97-AF65-F5344CB8AC3E}">
        <p14:creationId xmlns="" xmlns:p14="http://schemas.microsoft.com/office/powerpoint/2010/main" val="7566105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stretch>
            <a:fillRect/>
          </a:stretch>
        </p:blipFill>
        <p:spPr>
          <a:xfrm>
            <a:off x="567559" y="551792"/>
            <a:ext cx="6621517" cy="5785946"/>
          </a:xfrm>
          <a:prstGeom prst="rect">
            <a:avLst/>
          </a:prstGeom>
        </p:spPr>
      </p:pic>
      <p:sp>
        <p:nvSpPr>
          <p:cNvPr id="3" name="CuadroTexto 2"/>
          <p:cNvSpPr txBox="1"/>
          <p:nvPr/>
        </p:nvSpPr>
        <p:spPr>
          <a:xfrm>
            <a:off x="8148181" y="551792"/>
            <a:ext cx="3695178" cy="255454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ES" sz="1600" dirty="0" smtClean="0"/>
              <a:t>Una </a:t>
            </a:r>
            <a:r>
              <a:rPr lang="es-ES" sz="1600" u="sng" dirty="0" smtClean="0"/>
              <a:t>primera fase</a:t>
            </a:r>
            <a:r>
              <a:rPr lang="es-ES" sz="1600" dirty="0" smtClean="0"/>
              <a:t>, de finales del siglo III a. C., se caracteriza por estar construida con grandes bloques de piedra irregular con una altura de unos 6 metros aproximadamente. Su estructura se componía de un muro exterior y un segundo muro interior paralelo, además de un relleno de tierra y piedras entre ambos. </a:t>
            </a:r>
            <a:endParaRPr lang="es-ES" sz="1600" dirty="0"/>
          </a:p>
        </p:txBody>
      </p:sp>
      <p:sp>
        <p:nvSpPr>
          <p:cNvPr id="4" name="CuadroTexto 3"/>
          <p:cNvSpPr txBox="1"/>
          <p:nvPr/>
        </p:nvSpPr>
        <p:spPr>
          <a:xfrm>
            <a:off x="8148182" y="3407079"/>
            <a:ext cx="3695178" cy="329320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ES" sz="1600" dirty="0" smtClean="0"/>
              <a:t>La segunda fase de la muralla, del siglo II a.C., se caracteriza por una parte inferior de grandes bloques de piedra y una superior de sillares almohadillado. Se conservan diferentes puertas llamadas ciclópeas en donde se puede observar esculpidas diferentes marcas que se corresponder con el alfabeto íbero. Se consideran marcas realizadas por los grupos de picapedreros que trabajaban en la construcción de la muralla.</a:t>
            </a:r>
            <a:endParaRPr lang="es-ES" sz="1600" dirty="0"/>
          </a:p>
        </p:txBody>
      </p:sp>
    </p:spTree>
    <p:extLst>
      <p:ext uri="{BB962C8B-B14F-4D97-AF65-F5344CB8AC3E}">
        <p14:creationId xmlns="" xmlns:p14="http://schemas.microsoft.com/office/powerpoint/2010/main" val="14093234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684744" y="1468021"/>
            <a:ext cx="6822510" cy="2831544"/>
          </a:xfrm>
          <a:prstGeom prst="rect">
            <a:avLst/>
          </a:prstGeom>
        </p:spPr>
        <p:txBody>
          <a:bodyPr wrap="square">
            <a:spAutoFit/>
          </a:bodyPr>
          <a:lstStyle/>
          <a:p>
            <a:r>
              <a:rPr lang="es-ES" sz="1600" dirty="0"/>
              <a:t>Se empezó a construir en el siglo XII en estilo Románico, se siguió en Gótico y se consagró en 1331, pero quedó inacabada a causa de la Peste Negra. Es un buen ejemplo de arquitectura de transición del Románico al Gótico. La fachada, con la gran </a:t>
            </a:r>
            <a:r>
              <a:rPr lang="es-ES" sz="1600" dirty="0" smtClean="0"/>
              <a:t>portalada </a:t>
            </a:r>
            <a:r>
              <a:rPr lang="es-ES" sz="1600" dirty="0"/>
              <a:t>y el rosetón, es una de las imágenes más emblemáticas de la ciudad.</a:t>
            </a:r>
          </a:p>
          <a:p>
            <a:r>
              <a:rPr lang="es-ES" sz="1600" dirty="0"/>
              <a:t>Ubicada en la parte más alta de la colina, </a:t>
            </a:r>
            <a:r>
              <a:rPr lang="es-ES" sz="1600" dirty="0" smtClean="0"/>
              <a:t>sobre la plaza de culto imperial del foro de </a:t>
            </a:r>
            <a:r>
              <a:rPr lang="es-ES" sz="1600" dirty="0" err="1" smtClean="0"/>
              <a:t>Tarraco</a:t>
            </a:r>
            <a:r>
              <a:rPr lang="es-ES" sz="1600" dirty="0" smtClean="0"/>
              <a:t>, es </a:t>
            </a:r>
            <a:r>
              <a:rPr lang="es-ES" sz="1600" dirty="0"/>
              <a:t>el edificio más notable de la ciudad y contiene también el </a:t>
            </a:r>
            <a:r>
              <a:rPr lang="es-ES" sz="1600" dirty="0" smtClean="0"/>
              <a:t>conjunto </a:t>
            </a:r>
            <a:r>
              <a:rPr lang="es-ES" sz="1600" dirty="0"/>
              <a:t>de arte medieval más rico de Tarragona</a:t>
            </a:r>
            <a:r>
              <a:rPr lang="es-ES" sz="1600" dirty="0" smtClean="0"/>
              <a:t>.</a:t>
            </a:r>
          </a:p>
          <a:p>
            <a:endParaRPr lang="es-ES" dirty="0"/>
          </a:p>
        </p:txBody>
      </p:sp>
      <p:sp>
        <p:nvSpPr>
          <p:cNvPr id="8" name="Rectángulo 7"/>
          <p:cNvSpPr/>
          <p:nvPr/>
        </p:nvSpPr>
        <p:spPr>
          <a:xfrm>
            <a:off x="409182" y="4250772"/>
            <a:ext cx="11782818" cy="1815882"/>
          </a:xfrm>
          <a:prstGeom prst="rect">
            <a:avLst/>
          </a:prstGeom>
        </p:spPr>
        <p:txBody>
          <a:bodyPr wrap="square">
            <a:spAutoFit/>
          </a:bodyPr>
          <a:lstStyle/>
          <a:p>
            <a:r>
              <a:rPr lang="es-ES" sz="1600" dirty="0" smtClean="0"/>
              <a:t>Es de planta basilical (con tres naves y crucero) El retablo mayor es obra del escultor Pere Johan. El </a:t>
            </a:r>
            <a:r>
              <a:rPr lang="es-ES" sz="1600" dirty="0"/>
              <a:t>altar mayor </a:t>
            </a:r>
            <a:r>
              <a:rPr lang="es-ES" sz="1600" dirty="0" smtClean="0"/>
              <a:t>presenta un frontal </a:t>
            </a:r>
            <a:r>
              <a:rPr lang="es-ES" sz="1600" dirty="0"/>
              <a:t>de principios del siglo </a:t>
            </a:r>
            <a:r>
              <a:rPr lang="es-ES" sz="1600" dirty="0" smtClean="0"/>
              <a:t>XIII en el que se representan escenas de la vida de Santa Tecla. También destaca la </a:t>
            </a:r>
            <a:r>
              <a:rPr lang="es-ES" sz="1600" dirty="0"/>
              <a:t>tumba del arzobispo Juan de Aragón, hijo de Jaime II. Se trata de un sarcófago donde resalta la figura yaciente, de gran realismo y perfección. Los muros </a:t>
            </a:r>
            <a:r>
              <a:rPr lang="es-ES" sz="1600" dirty="0" smtClean="0"/>
              <a:t>del coro </a:t>
            </a:r>
            <a:r>
              <a:rPr lang="es-ES" sz="1600" dirty="0"/>
              <a:t>son obra del siglo XIV y muestran </a:t>
            </a:r>
            <a:r>
              <a:rPr lang="es-ES" sz="1600" dirty="0" smtClean="0"/>
              <a:t>pinturas </a:t>
            </a:r>
            <a:r>
              <a:rPr lang="es-ES" sz="1600" dirty="0"/>
              <a:t>murales, mientras que la sillería de madera data de la época de Pedro de Urrea (1445-1489).</a:t>
            </a:r>
          </a:p>
          <a:p>
            <a:r>
              <a:rPr lang="es-ES" sz="1600" dirty="0"/>
              <a:t>Entre las capillas góticas destacan la de los </a:t>
            </a:r>
            <a:r>
              <a:rPr lang="es-ES" sz="1600" dirty="0" smtClean="0"/>
              <a:t>Sastres considerada el mejor ejemplo de arquitectura gótica de la península. </a:t>
            </a:r>
            <a:endParaRPr lang="es-ES" sz="1600" dirty="0"/>
          </a:p>
        </p:txBody>
      </p:sp>
      <p:pic>
        <p:nvPicPr>
          <p:cNvPr id="2" name="Imagen 1"/>
          <p:cNvPicPr>
            <a:picLocks noChangeAspect="1"/>
          </p:cNvPicPr>
          <p:nvPr/>
        </p:nvPicPr>
        <p:blipFill>
          <a:blip r:embed="rId2" cstate="print"/>
          <a:stretch>
            <a:fillRect/>
          </a:stretch>
        </p:blipFill>
        <p:spPr>
          <a:xfrm>
            <a:off x="392481" y="671567"/>
            <a:ext cx="2046312" cy="3048415"/>
          </a:xfrm>
          <a:prstGeom prst="rect">
            <a:avLst/>
          </a:prstGeom>
          <a:ln>
            <a:noFill/>
          </a:ln>
          <a:effectLst>
            <a:softEdge rad="112500"/>
          </a:effectLst>
        </p:spPr>
      </p:pic>
      <p:pic>
        <p:nvPicPr>
          <p:cNvPr id="3" name="Imagen 2"/>
          <p:cNvPicPr>
            <a:picLocks noChangeAspect="1"/>
          </p:cNvPicPr>
          <p:nvPr/>
        </p:nvPicPr>
        <p:blipFill>
          <a:blip r:embed="rId3" cstate="print"/>
          <a:stretch>
            <a:fillRect/>
          </a:stretch>
        </p:blipFill>
        <p:spPr>
          <a:xfrm>
            <a:off x="9753205" y="671566"/>
            <a:ext cx="2046312" cy="3048416"/>
          </a:xfrm>
          <a:prstGeom prst="rect">
            <a:avLst/>
          </a:prstGeom>
          <a:ln>
            <a:noFill/>
          </a:ln>
          <a:effectLst>
            <a:softEdge rad="112500"/>
          </a:effectLst>
        </p:spPr>
      </p:pic>
      <p:sp>
        <p:nvSpPr>
          <p:cNvPr id="4" name="3 Rectángulo"/>
          <p:cNvSpPr/>
          <p:nvPr/>
        </p:nvSpPr>
        <p:spPr>
          <a:xfrm>
            <a:off x="4015142" y="561008"/>
            <a:ext cx="4161717" cy="923330"/>
          </a:xfrm>
          <a:prstGeom prst="rect">
            <a:avLst/>
          </a:prstGeom>
        </p:spPr>
        <p:txBody>
          <a:bodyPr wrap="none">
            <a:spAutoFit/>
          </a:bodyPr>
          <a:lstStyle/>
          <a:p>
            <a:pPr lvl="0" algn="ctr"/>
            <a:r>
              <a:rPr lang="es-ES" sz="5400" b="1" spc="50" dirty="0" smtClean="0">
                <a:ln w="9525" cmpd="sng">
                  <a:solidFill>
                    <a:srgbClr val="72C23C"/>
                  </a:solidFill>
                  <a:prstDash val="solid"/>
                </a:ln>
                <a:solidFill>
                  <a:srgbClr val="70AD47">
                    <a:tint val="1000"/>
                  </a:srgbClr>
                </a:solidFill>
                <a:effectLst>
                  <a:glow rad="38100">
                    <a:srgbClr val="72C23C">
                      <a:alpha val="40000"/>
                    </a:srgbClr>
                  </a:glow>
                </a:effectLst>
              </a:rPr>
              <a:t>La Catedral</a:t>
            </a:r>
            <a:endParaRPr lang="es-ES" sz="5400" b="1" spc="50" dirty="0">
              <a:ln w="9525" cmpd="sng">
                <a:solidFill>
                  <a:srgbClr val="72C23C"/>
                </a:solidFill>
                <a:prstDash val="solid"/>
              </a:ln>
              <a:solidFill>
                <a:srgbClr val="70AD47">
                  <a:tint val="1000"/>
                </a:srgbClr>
              </a:solidFill>
              <a:effectLst>
                <a:glow rad="38100">
                  <a:srgbClr val="72C23C">
                    <a:alpha val="40000"/>
                  </a:srgbClr>
                </a:glow>
              </a:effectLst>
            </a:endParaRPr>
          </a:p>
        </p:txBody>
      </p:sp>
    </p:spTree>
    <p:extLst>
      <p:ext uri="{BB962C8B-B14F-4D97-AF65-F5344CB8AC3E}">
        <p14:creationId xmlns="" xmlns:p14="http://schemas.microsoft.com/office/powerpoint/2010/main" val="537700918"/>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641833" y="1927335"/>
            <a:ext cx="4875756" cy="3416320"/>
          </a:xfrm>
          <a:prstGeom prst="rect">
            <a:avLst/>
          </a:prstGeom>
        </p:spPr>
        <p:txBody>
          <a:bodyPr wrap="square">
            <a:spAutoFit/>
          </a:bodyPr>
          <a:lstStyle/>
          <a:p>
            <a:r>
              <a:rPr lang="es-ES" b="1" dirty="0"/>
              <a:t>El Claustro </a:t>
            </a:r>
            <a:r>
              <a:rPr lang="es-ES" dirty="0"/>
              <a:t>es de planta </a:t>
            </a:r>
            <a:r>
              <a:rPr lang="es-ES" dirty="0" smtClean="0"/>
              <a:t>cuadrangular</a:t>
            </a:r>
            <a:r>
              <a:rPr lang="es-ES" dirty="0"/>
              <a:t>. Los arcos de medio punto, sostenidos por columnas gemelas, se agrupan de tres en tres bajo arcos de descarga apuntados. La escultura del Claustro es uno de los conjuntos más </a:t>
            </a:r>
            <a:r>
              <a:rPr lang="es-ES" dirty="0" smtClean="0"/>
              <a:t>importantes del románico </a:t>
            </a:r>
            <a:r>
              <a:rPr lang="es-ES" dirty="0"/>
              <a:t>en Cataluña y es de finales del siglo XII y principios de XIII. Los relieve se concentran en capiteles y cimacios, y se caracterizan por la gran riqueza </a:t>
            </a:r>
            <a:r>
              <a:rPr lang="es-ES" dirty="0" smtClean="0"/>
              <a:t>iconográfica, </a:t>
            </a:r>
            <a:r>
              <a:rPr lang="es-ES" dirty="0"/>
              <a:t>entre los cuales reseñamos </a:t>
            </a:r>
            <a:r>
              <a:rPr lang="es-ES" dirty="0" smtClean="0"/>
              <a:t>la “procesión </a:t>
            </a:r>
            <a:r>
              <a:rPr lang="es-ES" dirty="0"/>
              <a:t>de las ratas”.</a:t>
            </a:r>
          </a:p>
        </p:txBody>
      </p:sp>
      <p:pic>
        <p:nvPicPr>
          <p:cNvPr id="2" name="Imagen 1"/>
          <p:cNvPicPr>
            <a:picLocks noChangeAspect="1"/>
          </p:cNvPicPr>
          <p:nvPr/>
        </p:nvPicPr>
        <p:blipFill>
          <a:blip r:embed="rId2" cstate="print"/>
          <a:stretch>
            <a:fillRect/>
          </a:stretch>
        </p:blipFill>
        <p:spPr>
          <a:xfrm>
            <a:off x="6780582" y="866909"/>
            <a:ext cx="3773118" cy="2479748"/>
          </a:xfrm>
          <a:prstGeom prst="rect">
            <a:avLst/>
          </a:prstGeom>
          <a:ln>
            <a:noFill/>
          </a:ln>
          <a:effectLst>
            <a:softEdge rad="112500"/>
          </a:effectLst>
        </p:spPr>
      </p:pic>
      <p:pic>
        <p:nvPicPr>
          <p:cNvPr id="4" name="Imagen 3"/>
          <p:cNvPicPr>
            <a:picLocks noChangeAspect="1"/>
          </p:cNvPicPr>
          <p:nvPr/>
        </p:nvPicPr>
        <p:blipFill>
          <a:blip r:embed="rId3" cstate="print"/>
          <a:stretch>
            <a:fillRect/>
          </a:stretch>
        </p:blipFill>
        <p:spPr>
          <a:xfrm>
            <a:off x="6107482" y="3509148"/>
            <a:ext cx="5178468" cy="2505206"/>
          </a:xfrm>
          <a:prstGeom prst="rect">
            <a:avLst/>
          </a:prstGeom>
          <a:ln>
            <a:noFill/>
          </a:ln>
          <a:effectLst>
            <a:softEdge rad="112500"/>
          </a:effectLst>
        </p:spPr>
      </p:pic>
      <p:sp>
        <p:nvSpPr>
          <p:cNvPr id="6" name="5 Rectángulo"/>
          <p:cNvSpPr/>
          <p:nvPr/>
        </p:nvSpPr>
        <p:spPr>
          <a:xfrm>
            <a:off x="728466" y="1081385"/>
            <a:ext cx="2436886" cy="646331"/>
          </a:xfrm>
          <a:prstGeom prst="rect">
            <a:avLst/>
          </a:prstGeom>
          <a:noFill/>
        </p:spPr>
        <p:txBody>
          <a:bodyPr wrap="none" lIns="91440" tIns="45720" rIns="91440" bIns="45720">
            <a:spAutoFit/>
          </a:bodyPr>
          <a:lstStyle/>
          <a:p>
            <a:pPr algn="ctr"/>
            <a:r>
              <a:rPr lang="es-E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 claustro</a:t>
            </a:r>
            <a:endParaRPr lang="es-E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 xmlns:p14="http://schemas.microsoft.com/office/powerpoint/2010/main" val="1802186392"/>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70000" y="711200"/>
            <a:ext cx="9944100" cy="838200"/>
          </a:xfrm>
        </p:spPr>
        <p:txBody>
          <a:bodyPr/>
          <a:lstStyle/>
          <a:p>
            <a:pPr lvl="0"/>
            <a:r>
              <a:rPr lang="es-ES" b="1" spc="50" dirty="0" smtClean="0">
                <a:ln w="9525" cmpd="sng">
                  <a:solidFill>
                    <a:srgbClr val="72C23C"/>
                  </a:solidFill>
                  <a:prstDash val="solid"/>
                </a:ln>
                <a:solidFill>
                  <a:srgbClr val="70AD47">
                    <a:tint val="1000"/>
                  </a:srgbClr>
                </a:solidFill>
                <a:effectLst>
                  <a:glow rad="38100">
                    <a:srgbClr val="72C23C">
                      <a:alpha val="40000"/>
                    </a:srgbClr>
                  </a:glow>
                </a:effectLst>
              </a:rPr>
              <a:t>El foro provincial</a:t>
            </a:r>
            <a:endParaRPr lang="es-ES_tradnl" dirty="0"/>
          </a:p>
        </p:txBody>
      </p:sp>
      <p:sp>
        <p:nvSpPr>
          <p:cNvPr id="6" name="5 CuadroTexto"/>
          <p:cNvSpPr txBox="1"/>
          <p:nvPr/>
        </p:nvSpPr>
        <p:spPr>
          <a:xfrm>
            <a:off x="508001" y="1651000"/>
            <a:ext cx="4140199" cy="4524315"/>
          </a:xfrm>
          <a:prstGeom prst="rect">
            <a:avLst/>
          </a:prstGeom>
          <a:noFill/>
        </p:spPr>
        <p:txBody>
          <a:bodyPr wrap="square" rtlCol="0">
            <a:spAutoFit/>
          </a:bodyPr>
          <a:lstStyle/>
          <a:p>
            <a:r>
              <a:rPr lang="es-ES" dirty="0" smtClean="0"/>
              <a:t>Situado en la parte alta de la ciudad, era propiedad del Estado y su construcción se debió a la necesidad de contar con un gran centro para la administración de una gran provincia.</a:t>
            </a:r>
          </a:p>
          <a:p>
            <a:r>
              <a:rPr lang="es-ES" dirty="0" smtClean="0"/>
              <a:t>Se construyó en la segunda mitad del siglo I.</a:t>
            </a:r>
          </a:p>
          <a:p>
            <a:r>
              <a:rPr lang="es-ES" dirty="0" smtClean="0"/>
              <a:t>Se estructuraba en tres espacios rectangulares en terrazas escalonadas que se adaptaban a la topografía del terreno: la </a:t>
            </a:r>
            <a:r>
              <a:rPr lang="es-ES" b="1" dirty="0" smtClean="0"/>
              <a:t>Plaza de culto imperial </a:t>
            </a:r>
            <a:r>
              <a:rPr lang="es-ES" dirty="0" smtClean="0"/>
              <a:t>(hoy en día sobre sus restos se sitúa la Catedral), la </a:t>
            </a:r>
            <a:r>
              <a:rPr lang="es-ES" b="1" dirty="0" smtClean="0"/>
              <a:t>Plaza de la representación </a:t>
            </a:r>
            <a:r>
              <a:rPr lang="es-ES" dirty="0" smtClean="0"/>
              <a:t>y el </a:t>
            </a:r>
            <a:r>
              <a:rPr lang="es-ES" b="1" dirty="0" smtClean="0"/>
              <a:t>Circo</a:t>
            </a:r>
            <a:r>
              <a:rPr lang="es-ES" dirty="0" smtClean="0"/>
              <a:t>. </a:t>
            </a:r>
            <a:endParaRPr lang="es-ES_tradnl" dirty="0"/>
          </a:p>
        </p:txBody>
      </p:sp>
      <p:pic>
        <p:nvPicPr>
          <p:cNvPr id="1026" name="Picture 2" descr="http://www.xtec.cat/~sgiralt/labyrinthus/roma/imagines_roma/tarraco.jpg"/>
          <p:cNvPicPr>
            <a:picLocks noChangeAspect="1" noChangeArrowheads="1"/>
          </p:cNvPicPr>
          <p:nvPr/>
        </p:nvPicPr>
        <p:blipFill>
          <a:blip r:embed="rId2" cstate="print"/>
          <a:srcRect/>
          <a:stretch>
            <a:fillRect/>
          </a:stretch>
        </p:blipFill>
        <p:spPr bwMode="auto">
          <a:xfrm>
            <a:off x="4927600" y="2081212"/>
            <a:ext cx="6927850" cy="3219451"/>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Sheer Green">
      <a:dk1>
        <a:srgbClr val="404040"/>
      </a:dk1>
      <a:lt1>
        <a:sysClr val="window" lastClr="FFFFFF"/>
      </a:lt1>
      <a:dk2>
        <a:srgbClr val="624D38"/>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Sheer Green">
      <a:dk1>
        <a:srgbClr val="404040"/>
      </a:dk1>
      <a:lt1>
        <a:sysClr val="window" lastClr="FFFFFF"/>
      </a:lt1>
      <a:dk2>
        <a:srgbClr val="624D38"/>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04C4809-32CE-4D76-8837-BF87A221E8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con borde de color verde (panorámica)</Template>
  <TotalTime>0</TotalTime>
  <Words>2034</Words>
  <Application>Microsoft Office PowerPoint</Application>
  <PresentationFormat>Personalizado</PresentationFormat>
  <Paragraphs>106</Paragraphs>
  <Slides>23</Slides>
  <Notes>0</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Sheer Green 16x9</vt:lpstr>
      <vt:lpstr>Diapositiva 1</vt:lpstr>
      <vt:lpstr>Diapositiva 2</vt:lpstr>
      <vt:lpstr>Diapositiva 3</vt:lpstr>
      <vt:lpstr>Diapositiva 4</vt:lpstr>
      <vt:lpstr>Diapositiva 5</vt:lpstr>
      <vt:lpstr>Diapositiva 6</vt:lpstr>
      <vt:lpstr>Diapositiva 7</vt:lpstr>
      <vt:lpstr>Diapositiva 8</vt:lpstr>
      <vt:lpstr>El foro provincial</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2014-05-26T17:57:44Z</dcterms:created>
  <dcterms:modified xsi:type="dcterms:W3CDTF">2014-11-19T17:25:28Z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TC029208979991</vt:lpwstr>
  </property>
</Properties>
</file>